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325" r:id="rId2"/>
    <p:sldId id="333" r:id="rId3"/>
    <p:sldId id="338" r:id="rId4"/>
    <p:sldId id="335" r:id="rId5"/>
    <p:sldId id="334" r:id="rId6"/>
    <p:sldId id="336" r:id="rId7"/>
    <p:sldId id="330" r:id="rId8"/>
    <p:sldId id="342" r:id="rId9"/>
    <p:sldId id="331" r:id="rId10"/>
    <p:sldId id="339" r:id="rId11"/>
    <p:sldId id="341" r:id="rId12"/>
    <p:sldId id="343" r:id="rId13"/>
    <p:sldId id="340" r:id="rId14"/>
    <p:sldId id="337" r:id="rId15"/>
    <p:sldId id="344" r:id="rId16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35"/>
    <p:restoredTop sz="50000" autoAdjust="0"/>
  </p:normalViewPr>
  <p:slideViewPr>
    <p:cSldViewPr>
      <p:cViewPr varScale="1">
        <p:scale>
          <a:sx n="92" d="100"/>
          <a:sy n="92" d="100"/>
        </p:scale>
        <p:origin x="153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12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E7BDA71-B8AB-9748-ABDE-30674DC3624E}" type="datetimeFigureOut">
              <a:rPr lang="nl-NL"/>
              <a:pPr/>
              <a:t>09-07-19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268B1D7-9BE8-B247-B0B3-BDDDD274F9C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22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2EF9A1-3732-D14E-B6D8-E3E45F09208F}" type="datetimeFigureOut">
              <a:rPr lang="nl-NL"/>
              <a:pPr/>
              <a:t>09-07-19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A23E55A-3C38-F840-8992-E33B75C8B0E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730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kel 12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al 13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FFE682"/>
            </a:solidFill>
            <a:round/>
            <a:headEnd/>
            <a:tailEnd/>
          </a:ln>
          <a:effectLst>
            <a:outerShdw blurRad="25400" dist="26940" dir="5400000" algn="tl" rotWithShape="0">
              <a:srgbClr val="E89A00">
                <a:alpha val="8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4" name="Ring 15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hthoek 16"/>
          <p:cNvSpPr/>
          <p:nvPr userDrawn="1"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hthoek 17"/>
          <p:cNvSpPr>
            <a:spLocks noChangeArrowheads="1"/>
          </p:cNvSpPr>
          <p:nvPr userDrawn="1"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550" dist="38000" dir="10800000" algn="tl" rotWithShape="0">
              <a:srgbClr val="815A00">
                <a:alpha val="25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254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7" name="Rechthoek 18"/>
          <p:cNvSpPr/>
          <p:nvPr userDrawn="1"/>
        </p:nvSpPr>
        <p:spPr>
          <a:xfrm>
            <a:off x="1011941" y="0"/>
            <a:ext cx="8132059" cy="7647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100" y="44624"/>
            <a:ext cx="7499350" cy="6480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403648" y="1052736"/>
            <a:ext cx="7488832" cy="5328592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D555B0A-E126-D645-A7C2-7897B1D81C71}" type="datetimeFigureOut">
              <a:rPr lang="nl-NL"/>
              <a:pPr/>
              <a:t>09-07-19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D34755D-CCD5-5648-96B5-A57D586ABE2B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6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37312"/>
            <a:ext cx="225583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936" y="6106672"/>
            <a:ext cx="2160240" cy="6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6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B2B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 userDrawn="1"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rgbClr val="008000">
              <a:alpha val="33000"/>
            </a:srgb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al 7"/>
          <p:cNvSpPr>
            <a:spLocks noChangeArrowheads="1"/>
          </p:cNvSpPr>
          <p:nvPr userDrawn="1"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05" cap="rnd">
            <a:solidFill>
              <a:srgbClr val="008000"/>
            </a:solidFill>
            <a:round/>
            <a:headEnd/>
            <a:tailEnd/>
          </a:ln>
          <a:effectLst>
            <a:outerShdw blurRad="25400" dist="26940" dir="5400000" algn="tl" rotWithShape="0">
              <a:srgbClr val="E89A00">
                <a:alpha val="84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  <a:latin typeface="+mn-lt"/>
              <a:ea typeface="+mn-ea"/>
            </a:endParaRPr>
          </a:p>
        </p:txBody>
      </p:sp>
      <p:sp>
        <p:nvSpPr>
          <p:cNvPr id="11" name="Ring 10"/>
          <p:cNvSpPr/>
          <p:nvPr userDrawn="1"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solidFill>
            <a:srgbClr val="008000">
              <a:alpha val="70000"/>
            </a:srgbClr>
          </a:soli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AD00"/>
                </a:solidFill>
                <a:latin typeface="Arial" charset="0"/>
                <a:cs typeface="Arial" charset="0"/>
              </a:defRPr>
            </a:lvl1pPr>
          </a:lstStyle>
          <a:p>
            <a:fld id="{BD555B0A-E126-D645-A7C2-7897B1D81C71}" type="datetimeFigureOut">
              <a:rPr lang="nl-NL"/>
              <a:pPr/>
              <a:t>09-07-19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rgbClr val="FEB80A">
                    <a:shade val="50000"/>
                    <a:satMod val="200000"/>
                  </a:srgbClr>
                </a:solidFill>
                <a:effectLst/>
                <a:latin typeface="Arial" charset="0"/>
                <a:ea typeface="+mn-ea"/>
                <a:cs typeface="Arial" charset="0"/>
              </a:defRPr>
            </a:lvl1pPr>
            <a:extLst/>
          </a:lstStyle>
          <a:p>
            <a:pPr>
              <a:defRPr/>
            </a:pPr>
            <a:endParaRPr lang="nl-NL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AD00"/>
                </a:solidFill>
                <a:latin typeface="Arial" charset="0"/>
                <a:cs typeface="Arial" charset="0"/>
              </a:defRPr>
            </a:lvl1pPr>
          </a:lstStyle>
          <a:p>
            <a:fld id="{DD34755D-CCD5-5648-96B5-A57D586ABE2B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1033" name="Tijdelijke aanduiding voor tekst 8"/>
          <p:cNvSpPr>
            <a:spLocks noGrp="1"/>
          </p:cNvSpPr>
          <p:nvPr>
            <p:ph type="body" idx="1"/>
          </p:nvPr>
        </p:nvSpPr>
        <p:spPr bwMode="auto">
          <a:xfrm>
            <a:off x="1435100" y="1268760"/>
            <a:ext cx="7499350" cy="49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100" y="188640"/>
            <a:ext cx="7499350" cy="77809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0000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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0"/>
        <a:buChar char="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0"/>
        <a:buChar char="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W2r7SLExRb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https://vimeo.com/315603341/273978200c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ZQUkPq5zEE" TargetMode="External"/><Relationship Id="rId2" Type="http://schemas.openxmlformats.org/officeDocument/2006/relationships/hyperlink" Target="https://www.youtube.com/watch?time_continue=1&amp;v=asCWJApq1zo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vimeo.com/315603341/273978200c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16.tiff"/><Relationship Id="rId7" Type="http://schemas.openxmlformats.org/officeDocument/2006/relationships/hyperlink" Target="https://vimeo.com/315527025/036c5b6898" TargetMode="External"/><Relationship Id="rId2" Type="http://schemas.openxmlformats.org/officeDocument/2006/relationships/hyperlink" Target="https://vimeo.com/315460170/7d8411d75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imeo.com/315604545/0fd247701a" TargetMode="External"/><Relationship Id="rId5" Type="http://schemas.openxmlformats.org/officeDocument/2006/relationships/image" Target="../media/image17.tiff"/><Relationship Id="rId4" Type="http://schemas.openxmlformats.org/officeDocument/2006/relationships/hyperlink" Target="https://vimeo.com/315600179/48050bc52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zheimer-nederland.nl/dementie/soorten-vormen/ziekte-van-alzheime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lksgezondheidenzorg.info/onderwerp/dementie/cijfers-context/huidige-situatie%23definitie--node-dementie-een-hersenaandoenin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ZcekW_p6WtM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vimeo.com/315530474/0416f367f2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meo.com/315530474/0416f367f2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kstvak 1"/>
          <p:cNvSpPr txBox="1">
            <a:spLocks noChangeArrowheads="1"/>
          </p:cNvSpPr>
          <p:nvPr/>
        </p:nvSpPr>
        <p:spPr bwMode="auto">
          <a:xfrm>
            <a:off x="1187450" y="44624"/>
            <a:ext cx="77771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nl-NL" sz="4000">
                <a:solidFill>
                  <a:srgbClr val="000000"/>
                </a:solidFill>
                <a:latin typeface="Arial" charset="0"/>
                <a:cs typeface="Arial" charset="0"/>
              </a:rPr>
              <a:t>Lespakket Dementievriendelijk</a:t>
            </a: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7" y="1052736"/>
            <a:ext cx="8060335" cy="48965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E9BB2-9C2A-E14B-A889-8CE696212292}"/>
              </a:ext>
            </a:extLst>
          </p:cNvPr>
          <p:cNvSpPr txBox="1"/>
          <p:nvPr/>
        </p:nvSpPr>
        <p:spPr>
          <a:xfrm>
            <a:off x="1043608" y="5877272"/>
            <a:ext cx="509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2"/>
              </a:rPr>
              <a:t>https://www.youtube.com/watch?v=W2r7SLExRbM</a:t>
            </a:r>
            <a:r>
              <a:rPr lang="nl-NL" dirty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 kun jij doen?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/>
              <a:t>Drink eens een kopje koffie bij een buurman of buurvrouw met dementie.</a:t>
            </a:r>
          </a:p>
          <a:p>
            <a:pPr lvl="0"/>
            <a:r>
              <a:rPr lang="en-US"/>
              <a:t>Maak samen een korte wandeling of laat samen de hond uit.</a:t>
            </a:r>
          </a:p>
          <a:p>
            <a:pPr lvl="0"/>
            <a:r>
              <a:rPr lang="en-US"/>
              <a:t>Houd je buur niet van wandelen? Misschien kunnen jullie samen in de tuin werken.</a:t>
            </a:r>
          </a:p>
          <a:p>
            <a:pPr lvl="0"/>
            <a:r>
              <a:rPr lang="en-US"/>
              <a:t>Bekijk samen foto's van vroeger of zing samen liedjes.</a:t>
            </a:r>
          </a:p>
          <a:p>
            <a:pPr lvl="0"/>
            <a:r>
              <a:rPr lang="en-US"/>
              <a:t>Help iemand met dementie om boodschappen te doen.</a:t>
            </a:r>
          </a:p>
          <a:p>
            <a:pPr lvl="0"/>
            <a:r>
              <a:rPr lang="en-US"/>
              <a:t>Neem iemand met dementie mee naar de sportvereniging of het buurthuis.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321" y="4933280"/>
            <a:ext cx="2037143" cy="65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3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95752-AC7C-1C42-A492-A5D88C1C6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Hulpverlening</a:t>
            </a:r>
            <a:r>
              <a:rPr lang="en-US" dirty="0"/>
              <a:t> </a:t>
            </a:r>
            <a:r>
              <a:rPr lang="en-US" dirty="0" err="1"/>
              <a:t>contacten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685DF-7EA2-C74B-9374-878B71F37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608" y="5793078"/>
            <a:ext cx="5976664" cy="588249"/>
          </a:xfrm>
        </p:spPr>
        <p:txBody>
          <a:bodyPr/>
          <a:lstStyle/>
          <a:p>
            <a:pPr marL="82550" indent="0">
              <a:buNone/>
            </a:pPr>
            <a:r>
              <a:rPr lang="nl-NL" sz="2000" u="sng" dirty="0">
                <a:hlinkClick r:id="rId2"/>
              </a:rPr>
              <a:t>https://vimeo.com/315603341/273978200c</a:t>
            </a:r>
            <a:r>
              <a:rPr lang="en-US" sz="2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14496-6B68-934D-AD29-AAAD7F9E2F3E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3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FD88946-1D2E-1141-9B3B-E23A2B76B7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24744"/>
            <a:ext cx="8100392" cy="46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3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2744-1B3E-D347-8DB1-9432DB93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Mantelzorg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C0C8A-D9C0-DC48-A645-46ABA071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Zorgen voor een ouder</a:t>
            </a:r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pPr marL="82550" indent="0">
              <a:buNone/>
            </a:pPr>
            <a:endParaRPr lang="nl-NL"/>
          </a:p>
          <a:p>
            <a:r>
              <a:rPr lang="nl-NL"/>
              <a:t>Zorgen voor je partner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34433-5B99-AE49-81FF-10DBBB05F777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FBDCA-4EB8-D14B-8594-7CF8A63ADD5B}"/>
              </a:ext>
            </a:extLst>
          </p:cNvPr>
          <p:cNvSpPr txBox="1"/>
          <p:nvPr/>
        </p:nvSpPr>
        <p:spPr>
          <a:xfrm>
            <a:off x="1547664" y="1412776"/>
            <a:ext cx="676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>
                <a:hlinkClick r:id="rId2"/>
              </a:rPr>
              <a:t>https://www.youtube.com/watch?time_continue=1&amp;v=asCWJApq1zo</a:t>
            </a:r>
            <a:r>
              <a:rPr lang="en-US"/>
              <a:t> </a:t>
            </a:r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F2BDF-AFE5-6F49-A7AB-71D900CC4EE1}"/>
              </a:ext>
            </a:extLst>
          </p:cNvPr>
          <p:cNvSpPr txBox="1"/>
          <p:nvPr/>
        </p:nvSpPr>
        <p:spPr>
          <a:xfrm>
            <a:off x="1547664" y="5795972"/>
            <a:ext cx="501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>
                <a:hlinkClick r:id="rId3"/>
              </a:rPr>
              <a:t>https://www.youtube.com/watch?v=PZQUkPq5zEE</a:t>
            </a:r>
            <a:r>
              <a:rPr lang="nl-NL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A17D8E-AA77-9B40-BEBF-6F4BCD9390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276412"/>
            <a:ext cx="3670559" cy="1519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BD2F7-F840-1746-AC86-B86FD8D49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325" y="1852216"/>
            <a:ext cx="3134236" cy="17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4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135893"/>
            <a:ext cx="3999984" cy="29347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Omgeving partijen Dementie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numCol="2"/>
          <a:lstStyle/>
          <a:p>
            <a:pPr marL="82550" indent="0">
              <a:buNone/>
            </a:pPr>
            <a:r>
              <a:rPr lang="en-US" dirty="0" err="1"/>
              <a:t>Partijen</a:t>
            </a:r>
            <a:r>
              <a:rPr lang="en-US" dirty="0"/>
              <a:t> die </a:t>
            </a:r>
            <a:r>
              <a:rPr lang="en-US" dirty="0" err="1"/>
              <a:t>veelvuldig</a:t>
            </a:r>
            <a:r>
              <a:rPr lang="en-US" dirty="0"/>
              <a:t> </a:t>
            </a:r>
            <a:r>
              <a:rPr lang="en-US" dirty="0" err="1"/>
              <a:t>zichtbaar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: </a:t>
            </a:r>
          </a:p>
          <a:p>
            <a:r>
              <a:rPr lang="en-US" dirty="0" err="1"/>
              <a:t>familie</a:t>
            </a:r>
            <a:r>
              <a:rPr lang="en-US" dirty="0"/>
              <a:t>, </a:t>
            </a:r>
            <a:r>
              <a:rPr lang="en-US" dirty="0" err="1"/>
              <a:t>mantelzorg</a:t>
            </a:r>
            <a:endParaRPr lang="en-US" dirty="0"/>
          </a:p>
          <a:p>
            <a:r>
              <a:rPr lang="en-US" dirty="0" err="1"/>
              <a:t>dagopvang</a:t>
            </a:r>
            <a:r>
              <a:rPr lang="en-US" dirty="0"/>
              <a:t>, </a:t>
            </a:r>
          </a:p>
          <a:p>
            <a:r>
              <a:rPr lang="en-US" dirty="0" err="1"/>
              <a:t>huisarts</a:t>
            </a:r>
            <a:r>
              <a:rPr lang="en-US" dirty="0"/>
              <a:t>, </a:t>
            </a:r>
          </a:p>
          <a:p>
            <a:r>
              <a:rPr lang="en-US" dirty="0" err="1"/>
              <a:t>apotheek</a:t>
            </a:r>
            <a:r>
              <a:rPr lang="en-US" dirty="0"/>
              <a:t>, </a:t>
            </a:r>
          </a:p>
          <a:p>
            <a:r>
              <a:rPr lang="en-US" dirty="0" err="1"/>
              <a:t>winkels</a:t>
            </a:r>
            <a:r>
              <a:rPr lang="en-US" dirty="0"/>
              <a:t>, </a:t>
            </a:r>
          </a:p>
          <a:p>
            <a:r>
              <a:rPr lang="en-US" dirty="0"/>
              <a:t>restaurants, </a:t>
            </a:r>
          </a:p>
          <a:p>
            <a:r>
              <a:rPr lang="en-US" dirty="0" err="1"/>
              <a:t>verpleegkundigen</a:t>
            </a:r>
            <a:r>
              <a:rPr lang="en-US" dirty="0"/>
              <a:t>,</a:t>
            </a:r>
          </a:p>
          <a:p>
            <a:r>
              <a:rPr lang="en-US" dirty="0" err="1"/>
              <a:t>thuiszorg</a:t>
            </a:r>
            <a:r>
              <a:rPr lang="en-US" dirty="0"/>
              <a:t>, </a:t>
            </a:r>
          </a:p>
          <a:p>
            <a:r>
              <a:rPr lang="en-US" dirty="0" err="1"/>
              <a:t>verzekeraar</a:t>
            </a:r>
            <a:r>
              <a:rPr lang="en-US" dirty="0"/>
              <a:t>, </a:t>
            </a:r>
          </a:p>
          <a:p>
            <a:r>
              <a:rPr lang="en-US" dirty="0" err="1"/>
              <a:t>agenten</a:t>
            </a:r>
            <a:r>
              <a:rPr lang="en-US" dirty="0"/>
              <a:t>, </a:t>
            </a:r>
          </a:p>
          <a:p>
            <a:r>
              <a:rPr lang="en-US" dirty="0" err="1"/>
              <a:t>bibliotheek</a:t>
            </a:r>
            <a:r>
              <a:rPr lang="en-US" dirty="0"/>
              <a:t>,</a:t>
            </a:r>
          </a:p>
          <a:p>
            <a:r>
              <a:rPr lang="en-US" dirty="0" err="1"/>
              <a:t>kapper</a:t>
            </a:r>
            <a:r>
              <a:rPr lang="en-US" dirty="0"/>
              <a:t>, </a:t>
            </a:r>
          </a:p>
          <a:p>
            <a:r>
              <a:rPr lang="en-US" dirty="0" err="1"/>
              <a:t>gemeente</a:t>
            </a:r>
            <a:r>
              <a:rPr lang="en-US" dirty="0"/>
              <a:t>, </a:t>
            </a:r>
          </a:p>
          <a:p>
            <a:r>
              <a:rPr lang="en-US" dirty="0" err="1"/>
              <a:t>ziekenhuis</a:t>
            </a:r>
            <a:r>
              <a:rPr lang="en-US" dirty="0"/>
              <a:t>, </a:t>
            </a:r>
          </a:p>
          <a:p>
            <a:r>
              <a:rPr lang="en-US" dirty="0" err="1"/>
              <a:t>woning</a:t>
            </a:r>
            <a:r>
              <a:rPr lang="en-US" dirty="0"/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34CF3-B757-1E4C-A654-2EFEB0419699}"/>
              </a:ext>
            </a:extLst>
          </p:cNvPr>
          <p:cNvSpPr txBox="1"/>
          <p:nvPr/>
        </p:nvSpPr>
        <p:spPr>
          <a:xfrm>
            <a:off x="1115616" y="6525344"/>
            <a:ext cx="438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>
                <a:hlinkClick r:id="rId2"/>
              </a:rPr>
              <a:t>https://vimeo.com/315603341/273978200c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642D0-E748-5849-8A57-081B6FCB22F3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252774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Fasen in dementie en zorg / wonen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9952" y="3789040"/>
            <a:ext cx="1185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Thuiszorg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429309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Dagbesteding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6136" y="3820978"/>
            <a:ext cx="1308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Verzorging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9144000" cy="1586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6704112" y="39769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/>
              <a:t>https://www.dementiezorgvoorelkaar.nl/themas/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0527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Mensen met dementie en hun naaste(n) doorlopen doorgaans een aantal fasen. In elke fase spelen weer andere vragen en thema’s een rol.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98607-377B-1642-8A09-55ABDBA930FF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4</a:t>
            </a:r>
          </a:p>
        </p:txBody>
      </p:sp>
    </p:spTree>
    <p:extLst>
      <p:ext uri="{BB962C8B-B14F-4D97-AF65-F5344CB8AC3E}">
        <p14:creationId xmlns:p14="http://schemas.microsoft.com/office/powerpoint/2010/main" val="111589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Film suggesties</a:t>
            </a:r>
            <a:br>
              <a:rPr lang="en-US"/>
            </a:br>
            <a:r>
              <a:rPr lang="en-US"/>
              <a:t>Dagbesteding, thuiszorg, zorgverlening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1916832"/>
            <a:ext cx="1609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Zorgverlening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5100" y="97259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Dagbesteding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5100" y="3717032"/>
            <a:ext cx="1173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accent3">
                    <a:lumMod val="75000"/>
                  </a:schemeClr>
                </a:solidFill>
              </a:rPr>
              <a:t>Thuiszorg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798607-377B-1642-8A09-55ABDBA930FF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4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B00BD7D9-24F3-144B-8AA7-8DE76D8E50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372706"/>
            <a:ext cx="3203848" cy="1687523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5C6ECF6A-D328-4845-93B0-0404FB010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347201"/>
            <a:ext cx="3171461" cy="16305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3D9ABC1-21DB-2D4E-A03E-30DF839F9370}"/>
              </a:ext>
            </a:extLst>
          </p:cNvPr>
          <p:cNvSpPr txBox="1"/>
          <p:nvPr/>
        </p:nvSpPr>
        <p:spPr>
          <a:xfrm>
            <a:off x="5724128" y="3949080"/>
            <a:ext cx="299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>
                <a:hlinkClick r:id="rId4"/>
              </a:rPr>
              <a:t>https://vimeo.com/315600179/48050bc525</a:t>
            </a:r>
            <a:endParaRPr lang="nl-NL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11FE4-176C-7D45-9763-C4EFD45CFA5E}"/>
              </a:ext>
            </a:extLst>
          </p:cNvPr>
          <p:cNvSpPr txBox="1"/>
          <p:nvPr/>
        </p:nvSpPr>
        <p:spPr>
          <a:xfrm>
            <a:off x="5724128" y="4525144"/>
            <a:ext cx="324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OF - </a:t>
            </a:r>
            <a:r>
              <a:rPr lang="nl-NL" u="sng">
                <a:hlinkClick r:id="rId6"/>
              </a:rPr>
              <a:t>https://vimeo.com/315604545/0fd247701a</a:t>
            </a:r>
            <a:r>
              <a:rPr lang="en-US">
                <a:effectLst/>
              </a:rPr>
              <a:t> </a:t>
            </a:r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14C95-6AF6-5E41-83D9-96AB632B248E}"/>
              </a:ext>
            </a:extLst>
          </p:cNvPr>
          <p:cNvSpPr txBox="1"/>
          <p:nvPr/>
        </p:nvSpPr>
        <p:spPr>
          <a:xfrm>
            <a:off x="1432890" y="3109738"/>
            <a:ext cx="436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>
                <a:hlinkClick r:id="rId2"/>
              </a:rPr>
              <a:t>https://vimeo.com/315460170/7d8411d75d</a:t>
            </a:r>
            <a:endParaRPr lang="nl-NL"/>
          </a:p>
        </p:txBody>
      </p:sp>
      <p:pic>
        <p:nvPicPr>
          <p:cNvPr id="15" name="Picture 14">
            <a:hlinkClick r:id="rId7"/>
            <a:extLst>
              <a:ext uri="{FF2B5EF4-FFF2-40B4-BE49-F238E27FC236}">
                <a16:creationId xmlns:a16="http://schemas.microsoft.com/office/drawing/2014/main" id="{BD156795-60C5-2C4A-8DDB-73E65AFC5C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127798"/>
            <a:ext cx="3171461" cy="151455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F55B37-62EF-AD4E-ACEF-952CCCD0E5D5}"/>
              </a:ext>
            </a:extLst>
          </p:cNvPr>
          <p:cNvSpPr txBox="1"/>
          <p:nvPr/>
        </p:nvSpPr>
        <p:spPr>
          <a:xfrm>
            <a:off x="1432890" y="5651956"/>
            <a:ext cx="433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>
                <a:hlinkClick r:id="rId7"/>
              </a:rPr>
              <a:t>https://vimeo.com/315527025/036c5b6898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115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 is dementie?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Dementie is de naam voor een combinatie van symptomen (een syndroom), waarbij de hersenen informatie niet meer goed kunnen verwerken. </a:t>
            </a:r>
          </a:p>
          <a:p>
            <a:r>
              <a:rPr lang="en-US"/>
              <a:t>Dementie is een verzamelnaam voor ruim vijftig ziektes. De meest voorkomende vorm van dementie is de </a:t>
            </a:r>
            <a:r>
              <a:rPr lang="en-US">
                <a:hlinkClick r:id="rId2" tooltip="Ziekte van Alzheimer"/>
              </a:rPr>
              <a:t>ziekte van Alzheimer</a:t>
            </a:r>
            <a:r>
              <a:rPr lang="en-US"/>
              <a:t>.</a:t>
            </a:r>
          </a:p>
          <a:p>
            <a:r>
              <a:rPr lang="en-US"/>
              <a:t>Bij dementie gaan de zenuwcellen in de hersenen kapot of doen ze het deels niet meer. Door deze afname van cellen functioneren de hersenen steeds minder goed.</a:t>
            </a:r>
          </a:p>
          <a:p>
            <a:r>
              <a:rPr lang="en-US"/>
              <a:t>In het begin van de ziekte vallen meestal de geheugenproblemen op. Later krijgt de persoon met dementie problemen met denken en taal en/of veranderingen in karakter en gedrag.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82550" indent="0">
              <a:buNone/>
            </a:pPr>
            <a:r>
              <a:rPr lang="en-US" sz="1800"/>
              <a:t>bron: Stichting Alzheimer Nederland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983AB4-F4AE-F943-A5E9-CBE27CBAF31A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1</a:t>
            </a:r>
          </a:p>
        </p:txBody>
      </p:sp>
    </p:spTree>
    <p:extLst>
      <p:ext uri="{BB962C8B-B14F-4D97-AF65-F5344CB8AC3E}">
        <p14:creationId xmlns:p14="http://schemas.microsoft.com/office/powerpoint/2010/main" val="423114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Feiten over dementie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52" y="836712"/>
            <a:ext cx="80651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0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Dementie in onze maatschappij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75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00392" y="5301208"/>
            <a:ext cx="915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Bron:CZ zorg</a:t>
            </a:r>
          </a:p>
        </p:txBody>
      </p:sp>
    </p:spTree>
    <p:extLst>
      <p:ext uri="{BB962C8B-B14F-4D97-AF65-F5344CB8AC3E}">
        <p14:creationId xmlns:p14="http://schemas.microsoft.com/office/powerpoint/2010/main" val="3608475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 schets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Het aantal personen met </a:t>
            </a:r>
            <a:r>
              <a:rPr lang="en-US">
                <a:hlinkClick r:id="rId2"/>
              </a:rPr>
              <a:t>dementie</a:t>
            </a:r>
            <a:r>
              <a:rPr lang="en-US"/>
              <a:t> in 2016 in Nederland wordt geschat tussen de 254.000 en 270.000 personen.</a:t>
            </a:r>
          </a:p>
          <a:p>
            <a:r>
              <a:rPr lang="en-US"/>
              <a:t>Naar schatting 70.000 mensen met een diagnose van dementie verbleven in een verpleeghuis of andere zorginstelling.</a:t>
            </a:r>
          </a:p>
          <a:p>
            <a:r>
              <a:rPr lang="en-US"/>
              <a:t>Tegenover elke dementiepatiënt waren er in 2015 nog 41 werkenden. Dat aantal zal in 2040 nog maar 15 werkenden zijn.</a:t>
            </a:r>
          </a:p>
        </p:txBody>
      </p:sp>
    </p:spTree>
    <p:extLst>
      <p:ext uri="{BB962C8B-B14F-4D97-AF65-F5344CB8AC3E}">
        <p14:creationId xmlns:p14="http://schemas.microsoft.com/office/powerpoint/2010/main" val="136186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Herkennen van dementie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0" y="794824"/>
            <a:ext cx="4323308" cy="6063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8D89EA-8D3B-2748-9571-5181CDF4439F}"/>
              </a:ext>
            </a:extLst>
          </p:cNvPr>
          <p:cNvSpPr txBox="1"/>
          <p:nvPr/>
        </p:nvSpPr>
        <p:spPr>
          <a:xfrm>
            <a:off x="1435100" y="508030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>
                <a:hlinkClick r:id="rId2"/>
              </a:rPr>
              <a:t>https://www.youtube.com/watch?v=ZcekW_p6WtM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41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 kenmerken Dementie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82550" indent="0">
              <a:buNone/>
            </a:pPr>
            <a:r>
              <a:rPr lang="en-US" sz="2800"/>
              <a:t>1. Vergeetachtigheid</a:t>
            </a:r>
          </a:p>
          <a:p>
            <a:pPr marL="82550" indent="0">
              <a:buNone/>
            </a:pPr>
            <a:r>
              <a:rPr lang="en-US" sz="2800"/>
              <a:t>2. Problemen met dagelijkse handelingen</a:t>
            </a:r>
          </a:p>
          <a:p>
            <a:pPr marL="82550" indent="0">
              <a:buNone/>
            </a:pPr>
            <a:r>
              <a:rPr lang="en-US" sz="2800"/>
              <a:t>3. Vergissingen met tijd en plaats</a:t>
            </a:r>
          </a:p>
          <a:p>
            <a:pPr marL="82550" indent="0">
              <a:buNone/>
            </a:pPr>
            <a:r>
              <a:rPr lang="en-US" sz="2800"/>
              <a:t>4. Taalproblemen</a:t>
            </a:r>
          </a:p>
          <a:p>
            <a:pPr marL="82550" indent="0">
              <a:buNone/>
            </a:pPr>
            <a:r>
              <a:rPr lang="en-US" sz="2800"/>
              <a:t>5. Kwijtraken van spullen</a:t>
            </a:r>
          </a:p>
          <a:p>
            <a:pPr marL="82550" indent="0">
              <a:buNone/>
            </a:pPr>
            <a:r>
              <a:rPr lang="en-US" sz="2800"/>
              <a:t>6. Slecht beoordelingsvermogen</a:t>
            </a:r>
          </a:p>
          <a:p>
            <a:pPr marL="82550" indent="0">
              <a:buNone/>
            </a:pPr>
            <a:r>
              <a:rPr lang="en-US" sz="2800"/>
              <a:t>7. Terugtrekken uit sociale activiteiten</a:t>
            </a:r>
          </a:p>
          <a:p>
            <a:pPr marL="82550" indent="0">
              <a:buNone/>
            </a:pPr>
            <a:r>
              <a:rPr lang="en-US" sz="2800"/>
              <a:t>8. Veranderingen in gedrag en karakter</a:t>
            </a:r>
          </a:p>
          <a:p>
            <a:pPr marL="82550" indent="0">
              <a:buNone/>
            </a:pPr>
            <a:r>
              <a:rPr lang="en-US" sz="2800"/>
              <a:t>9. Onrust</a:t>
            </a:r>
          </a:p>
          <a:p>
            <a:pPr marL="82550" indent="0">
              <a:buNone/>
            </a:pPr>
            <a:r>
              <a:rPr lang="en-US" sz="2800"/>
              <a:t>10. Problemen met het zien</a:t>
            </a:r>
          </a:p>
        </p:txBody>
      </p:sp>
    </p:spTree>
    <p:extLst>
      <p:ext uri="{BB962C8B-B14F-4D97-AF65-F5344CB8AC3E}">
        <p14:creationId xmlns:p14="http://schemas.microsoft.com/office/powerpoint/2010/main" val="147524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leggen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E7A42-8BCD-1141-AA60-2CE8D7398CE7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FBFB4-3043-6443-B681-646965B0FEE4}"/>
              </a:ext>
            </a:extLst>
          </p:cNvPr>
          <p:cNvSpPr txBox="1"/>
          <p:nvPr/>
        </p:nvSpPr>
        <p:spPr>
          <a:xfrm>
            <a:off x="4803526" y="5790470"/>
            <a:ext cx="43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nl-NL" u="sng" dirty="0">
                <a:hlinkClick r:id="rId2"/>
              </a:rPr>
              <a:t>https://vimeo.com/315530474/0416f367f2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9911CA4-F0D4-CE43-B16C-AA51024F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78032"/>
            <a:ext cx="8100391" cy="42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Omgangstips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65" y="692696"/>
            <a:ext cx="7373691" cy="61911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7E7A42-8BCD-1141-AA60-2CE8D7398CE7}"/>
              </a:ext>
            </a:extLst>
          </p:cNvPr>
          <p:cNvSpPr txBox="1"/>
          <p:nvPr/>
        </p:nvSpPr>
        <p:spPr>
          <a:xfrm>
            <a:off x="107504" y="6165304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Les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FBFB4-3043-6443-B681-646965B0FEE4}"/>
              </a:ext>
            </a:extLst>
          </p:cNvPr>
          <p:cNvSpPr txBox="1"/>
          <p:nvPr/>
        </p:nvSpPr>
        <p:spPr>
          <a:xfrm>
            <a:off x="3707904" y="183994"/>
            <a:ext cx="436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nl-NL" u="sng" dirty="0">
                <a:hlinkClick r:id="rId2"/>
              </a:rPr>
              <a:t>https://vimeo.com/315530474/0416f367f2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939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">
  <a:themeElements>
    <a:clrScheme name="lsz">
      <a:dk1>
        <a:sysClr val="windowText" lastClr="000000"/>
      </a:dk1>
      <a:lt1>
        <a:sysClr val="window" lastClr="FFFFFF"/>
      </a:lt1>
      <a:dk2>
        <a:srgbClr val="000000"/>
      </a:dk2>
      <a:lt2>
        <a:srgbClr val="FEB80A"/>
      </a:lt2>
      <a:accent1>
        <a:srgbClr val="00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3232</TotalTime>
  <Words>421</Words>
  <Application>Microsoft Macintosh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Gill Sans MT</vt:lpstr>
      <vt:lpstr>Verdana</vt:lpstr>
      <vt:lpstr>Wingdings 2</vt:lpstr>
      <vt:lpstr>test</vt:lpstr>
      <vt:lpstr>PowerPoint Presentation</vt:lpstr>
      <vt:lpstr>Wat is dementie?</vt:lpstr>
      <vt:lpstr>Feiten over dementie</vt:lpstr>
      <vt:lpstr>Dementie in onze maatschappij</vt:lpstr>
      <vt:lpstr>Context schets</vt:lpstr>
      <vt:lpstr>Herkennen van dementie</vt:lpstr>
      <vt:lpstr>10 kenmerken Dementie</vt:lpstr>
      <vt:lpstr>Contact leggen</vt:lpstr>
      <vt:lpstr>Omgangstips</vt:lpstr>
      <vt:lpstr>Wat kun jij doen?</vt:lpstr>
      <vt:lpstr>Hulpverlening contacten</vt:lpstr>
      <vt:lpstr>Mantelzorg </vt:lpstr>
      <vt:lpstr>Omgeving partijen Dementie</vt:lpstr>
      <vt:lpstr>Fasen in dementie en zorg / wonen</vt:lpstr>
      <vt:lpstr>Film suggesties Dagbesteding, thuiszorg, zorgverlening</vt:lpstr>
    </vt:vector>
  </TitlesOfParts>
  <Manager/>
  <Company>De Professionele Mens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Dementievriendelijke lespakket VO</dc:title>
  <dc:subject/>
  <dc:creator>Onno Geveke</dc:creator>
  <cp:keywords/>
  <dc:description/>
  <cp:lastModifiedBy>Onno Geveke</cp:lastModifiedBy>
  <cp:revision>150</cp:revision>
  <cp:lastPrinted>2014-06-16T14:40:37Z</cp:lastPrinted>
  <dcterms:created xsi:type="dcterms:W3CDTF">2014-03-05T13:22:23Z</dcterms:created>
  <dcterms:modified xsi:type="dcterms:W3CDTF">2019-07-09T14:05:10Z</dcterms:modified>
  <cp:category/>
</cp:coreProperties>
</file>