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61" r:id="rId4"/>
    <p:sldId id="273" r:id="rId5"/>
    <p:sldId id="277" r:id="rId6"/>
    <p:sldId id="266" r:id="rId7"/>
    <p:sldId id="274" r:id="rId8"/>
    <p:sldId id="275" r:id="rId9"/>
    <p:sldId id="268" r:id="rId10"/>
    <p:sldId id="267" r:id="rId11"/>
    <p:sldId id="269" r:id="rId12"/>
    <p:sldId id="278" r:id="rId13"/>
    <p:sldId id="265" r:id="rId14"/>
    <p:sldId id="270" r:id="rId15"/>
    <p:sldId id="279" r:id="rId16"/>
    <p:sldId id="28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8" d="100"/>
          <a:sy n="38" d="100"/>
        </p:scale>
        <p:origin x="66" y="17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6285757-8D3E-4447-B880-8EF6C41FC2B7}" type="datetimeFigureOut">
              <a:rPr lang="nl-NL" smtClean="0"/>
              <a:t>8-10-2015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296BE1-4A28-4951-91CA-0342EC8F0803}" type="slidenum">
              <a:rPr lang="nl-NL" smtClean="0"/>
              <a:t>‹#›</a:t>
            </a:fld>
            <a:endParaRPr lang="nl-NL"/>
          </a:p>
        </p:txBody>
      </p:sp>
    </p:spTree>
    <p:extLst>
      <p:ext uri="{BB962C8B-B14F-4D97-AF65-F5344CB8AC3E}">
        <p14:creationId xmlns:p14="http://schemas.microsoft.com/office/powerpoint/2010/main" val="1062716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6285757-8D3E-4447-B880-8EF6C41FC2B7}" type="datetimeFigureOut">
              <a:rPr lang="nl-NL" smtClean="0"/>
              <a:t>8-10-2015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296BE1-4A28-4951-91CA-0342EC8F0803}" type="slidenum">
              <a:rPr lang="nl-NL" smtClean="0"/>
              <a:t>‹#›</a:t>
            </a:fld>
            <a:endParaRPr lang="nl-NL"/>
          </a:p>
        </p:txBody>
      </p:sp>
    </p:spTree>
    <p:extLst>
      <p:ext uri="{BB962C8B-B14F-4D97-AF65-F5344CB8AC3E}">
        <p14:creationId xmlns:p14="http://schemas.microsoft.com/office/powerpoint/2010/main" val="278937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6285757-8D3E-4447-B880-8EF6C41FC2B7}" type="datetimeFigureOut">
              <a:rPr lang="nl-NL" smtClean="0"/>
              <a:t>8-10-2015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296BE1-4A28-4951-91CA-0342EC8F0803}" type="slidenum">
              <a:rPr lang="nl-NL" smtClean="0"/>
              <a:t>‹#›</a:t>
            </a:fld>
            <a:endParaRPr lang="nl-NL"/>
          </a:p>
        </p:txBody>
      </p:sp>
    </p:spTree>
    <p:extLst>
      <p:ext uri="{BB962C8B-B14F-4D97-AF65-F5344CB8AC3E}">
        <p14:creationId xmlns:p14="http://schemas.microsoft.com/office/powerpoint/2010/main" val="325476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6285757-8D3E-4447-B880-8EF6C41FC2B7}" type="datetimeFigureOut">
              <a:rPr lang="nl-NL" smtClean="0"/>
              <a:t>8-10-2015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296BE1-4A28-4951-91CA-0342EC8F0803}" type="slidenum">
              <a:rPr lang="nl-NL" smtClean="0"/>
              <a:t>‹#›</a:t>
            </a:fld>
            <a:endParaRPr lang="nl-NL"/>
          </a:p>
        </p:txBody>
      </p:sp>
    </p:spTree>
    <p:extLst>
      <p:ext uri="{BB962C8B-B14F-4D97-AF65-F5344CB8AC3E}">
        <p14:creationId xmlns:p14="http://schemas.microsoft.com/office/powerpoint/2010/main" val="156668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6285757-8D3E-4447-B880-8EF6C41FC2B7}" type="datetimeFigureOut">
              <a:rPr lang="nl-NL" smtClean="0"/>
              <a:t>8-10-2015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2296BE1-4A28-4951-91CA-0342EC8F0803}" type="slidenum">
              <a:rPr lang="nl-NL" smtClean="0"/>
              <a:t>‹#›</a:t>
            </a:fld>
            <a:endParaRPr lang="nl-NL"/>
          </a:p>
        </p:txBody>
      </p:sp>
    </p:spTree>
    <p:extLst>
      <p:ext uri="{BB962C8B-B14F-4D97-AF65-F5344CB8AC3E}">
        <p14:creationId xmlns:p14="http://schemas.microsoft.com/office/powerpoint/2010/main" val="385804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6285757-8D3E-4447-B880-8EF6C41FC2B7}" type="datetimeFigureOut">
              <a:rPr lang="nl-NL" smtClean="0"/>
              <a:t>8-10-2015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296BE1-4A28-4951-91CA-0342EC8F0803}" type="slidenum">
              <a:rPr lang="nl-NL" smtClean="0"/>
              <a:t>‹#›</a:t>
            </a:fld>
            <a:endParaRPr lang="nl-NL"/>
          </a:p>
        </p:txBody>
      </p:sp>
    </p:spTree>
    <p:extLst>
      <p:ext uri="{BB962C8B-B14F-4D97-AF65-F5344CB8AC3E}">
        <p14:creationId xmlns:p14="http://schemas.microsoft.com/office/powerpoint/2010/main" val="293689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6285757-8D3E-4447-B880-8EF6C41FC2B7}" type="datetimeFigureOut">
              <a:rPr lang="nl-NL" smtClean="0"/>
              <a:t>8-10-2015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2296BE1-4A28-4951-91CA-0342EC8F0803}" type="slidenum">
              <a:rPr lang="nl-NL" smtClean="0"/>
              <a:t>‹#›</a:t>
            </a:fld>
            <a:endParaRPr lang="nl-NL"/>
          </a:p>
        </p:txBody>
      </p:sp>
    </p:spTree>
    <p:extLst>
      <p:ext uri="{BB962C8B-B14F-4D97-AF65-F5344CB8AC3E}">
        <p14:creationId xmlns:p14="http://schemas.microsoft.com/office/powerpoint/2010/main" val="201272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6285757-8D3E-4447-B880-8EF6C41FC2B7}" type="datetimeFigureOut">
              <a:rPr lang="nl-NL" smtClean="0"/>
              <a:t>8-10-2015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2296BE1-4A28-4951-91CA-0342EC8F0803}" type="slidenum">
              <a:rPr lang="nl-NL" smtClean="0"/>
              <a:t>‹#›</a:t>
            </a:fld>
            <a:endParaRPr lang="nl-NL"/>
          </a:p>
        </p:txBody>
      </p:sp>
    </p:spTree>
    <p:extLst>
      <p:ext uri="{BB962C8B-B14F-4D97-AF65-F5344CB8AC3E}">
        <p14:creationId xmlns:p14="http://schemas.microsoft.com/office/powerpoint/2010/main" val="279270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6285757-8D3E-4447-B880-8EF6C41FC2B7}" type="datetimeFigureOut">
              <a:rPr lang="nl-NL" smtClean="0"/>
              <a:t>8-10-2015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2296BE1-4A28-4951-91CA-0342EC8F0803}" type="slidenum">
              <a:rPr lang="nl-NL" smtClean="0"/>
              <a:t>‹#›</a:t>
            </a:fld>
            <a:endParaRPr lang="nl-NL"/>
          </a:p>
        </p:txBody>
      </p:sp>
    </p:spTree>
    <p:extLst>
      <p:ext uri="{BB962C8B-B14F-4D97-AF65-F5344CB8AC3E}">
        <p14:creationId xmlns:p14="http://schemas.microsoft.com/office/powerpoint/2010/main" val="97937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6285757-8D3E-4447-B880-8EF6C41FC2B7}" type="datetimeFigureOut">
              <a:rPr lang="nl-NL" smtClean="0"/>
              <a:t>8-10-2015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296BE1-4A28-4951-91CA-0342EC8F0803}" type="slidenum">
              <a:rPr lang="nl-NL" smtClean="0"/>
              <a:t>‹#›</a:t>
            </a:fld>
            <a:endParaRPr lang="nl-NL"/>
          </a:p>
        </p:txBody>
      </p:sp>
    </p:spTree>
    <p:extLst>
      <p:ext uri="{BB962C8B-B14F-4D97-AF65-F5344CB8AC3E}">
        <p14:creationId xmlns:p14="http://schemas.microsoft.com/office/powerpoint/2010/main" val="214404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6285757-8D3E-4447-B880-8EF6C41FC2B7}" type="datetimeFigureOut">
              <a:rPr lang="nl-NL" smtClean="0"/>
              <a:t>8-10-2015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2296BE1-4A28-4951-91CA-0342EC8F0803}" type="slidenum">
              <a:rPr lang="nl-NL" smtClean="0"/>
              <a:t>‹#›</a:t>
            </a:fld>
            <a:endParaRPr lang="nl-NL"/>
          </a:p>
        </p:txBody>
      </p:sp>
    </p:spTree>
    <p:extLst>
      <p:ext uri="{BB962C8B-B14F-4D97-AF65-F5344CB8AC3E}">
        <p14:creationId xmlns:p14="http://schemas.microsoft.com/office/powerpoint/2010/main" val="335835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85757-8D3E-4447-B880-8EF6C41FC2B7}" type="datetimeFigureOut">
              <a:rPr lang="nl-NL" smtClean="0"/>
              <a:t>8-10-2015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96BE1-4A28-4951-91CA-0342EC8F0803}" type="slidenum">
              <a:rPr lang="nl-NL" smtClean="0"/>
              <a:t>‹#›</a:t>
            </a:fld>
            <a:endParaRPr lang="nl-NL"/>
          </a:p>
        </p:txBody>
      </p:sp>
    </p:spTree>
    <p:extLst>
      <p:ext uri="{BB962C8B-B14F-4D97-AF65-F5344CB8AC3E}">
        <p14:creationId xmlns:p14="http://schemas.microsoft.com/office/powerpoint/2010/main" val="2849679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5255" y="1652339"/>
            <a:ext cx="7868325" cy="2997082"/>
          </a:xfrm>
          <a:prstGeom prst="rect">
            <a:avLst/>
          </a:prstGeom>
        </p:spPr>
      </p:pic>
    </p:spTree>
    <p:extLst>
      <p:ext uri="{BB962C8B-B14F-4D97-AF65-F5344CB8AC3E}">
        <p14:creationId xmlns:p14="http://schemas.microsoft.com/office/powerpoint/2010/main" val="2680178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46490"/>
            <a:ext cx="10515600" cy="1005649"/>
          </a:xfrm>
        </p:spPr>
        <p:txBody>
          <a:bodyPr/>
          <a:lstStyle/>
          <a:p>
            <a:pPr algn="ctr"/>
            <a:r>
              <a:rPr lang="nl-NL" dirty="0" smtClean="0"/>
              <a:t>Zie jij jezelf dit doen?</a:t>
            </a:r>
            <a:endParaRPr lang="nl-NL" dirty="0"/>
          </a:p>
        </p:txBody>
      </p:sp>
      <p:sp>
        <p:nvSpPr>
          <p:cNvPr id="3" name="Tijdelijke aanduiding voor inhoud 2"/>
          <p:cNvSpPr>
            <a:spLocks noGrp="1"/>
          </p:cNvSpPr>
          <p:nvPr>
            <p:ph idx="1"/>
          </p:nvPr>
        </p:nvSpPr>
        <p:spPr>
          <a:xfrm>
            <a:off x="779228" y="1741336"/>
            <a:ext cx="8332968" cy="3613803"/>
          </a:xfrm>
        </p:spPr>
        <p:txBody>
          <a:bodyPr>
            <a:normAutofit lnSpcReduction="10000"/>
          </a:bodyPr>
          <a:lstStyle/>
          <a:p>
            <a:pPr marL="0" indent="0">
              <a:buNone/>
            </a:pPr>
            <a:r>
              <a:rPr lang="nl-NL" sz="2400" dirty="0" smtClean="0"/>
              <a:t>‘Op </a:t>
            </a:r>
            <a:r>
              <a:rPr lang="nl-NL" sz="2400" dirty="0"/>
              <a:t>een nacht komt meneer Reijnders uit bed. In eerste instantie denk ik dat hij de weg naar bed kwijt is; een eigen invulling, die dus niet klopt. </a:t>
            </a:r>
            <a:endParaRPr lang="nl-NL" sz="2400" dirty="0" smtClean="0"/>
          </a:p>
          <a:p>
            <a:pPr marL="0" indent="0">
              <a:buNone/>
            </a:pPr>
            <a:r>
              <a:rPr lang="nl-NL" sz="2400" dirty="0" smtClean="0"/>
              <a:t>Wat </a:t>
            </a:r>
            <a:r>
              <a:rPr lang="nl-NL" sz="2400" dirty="0"/>
              <a:t>is het geval? Deze bewoner ziet mij aan voor zijn kind, voor wie hij moet zorgen. In plaats </a:t>
            </a:r>
            <a:r>
              <a:rPr lang="nl-NL" sz="2400" dirty="0" smtClean="0"/>
              <a:t>dat </a:t>
            </a:r>
            <a:r>
              <a:rPr lang="nl-NL" sz="2400" dirty="0"/>
              <a:t>ik hem naar bed begeleid, wil hij mij naar zijn bed brengen. Ik vertel hem dat ik beneden een eigen bed heb. Hij gelooft daar niets van. Als hij de slaapplek ziet, is het echter goed. Als een zorgzame vader stopt hij me in en gaat zelf op de bank slapen. Af en toe komt zijn hoofd omhoog om te kijken of ik echt ga slapen en dan knikt hij goedkeurend. Zelf heb ik die nacht natuurlijk niet </a:t>
            </a:r>
            <a:r>
              <a:rPr lang="nl-NL" sz="2400" dirty="0" smtClean="0"/>
              <a:t>veel geslapen</a:t>
            </a:r>
            <a:r>
              <a:rPr lang="nl-NL" sz="24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143" y="1097991"/>
            <a:ext cx="2332083" cy="20690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spTree>
    <p:extLst>
      <p:ext uri="{BB962C8B-B14F-4D97-AF65-F5344CB8AC3E}">
        <p14:creationId xmlns:p14="http://schemas.microsoft.com/office/powerpoint/2010/main" val="1209113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6151" y="253808"/>
            <a:ext cx="10515600" cy="1042256"/>
          </a:xfrm>
        </p:spPr>
        <p:txBody>
          <a:bodyPr/>
          <a:lstStyle/>
          <a:p>
            <a:pPr algn="ctr"/>
            <a:r>
              <a:rPr lang="nl-NL" dirty="0" smtClean="0"/>
              <a:t>Optie: Oefening scharrelruimte in groepjes</a:t>
            </a:r>
            <a:endParaRPr lang="nl-NL" dirty="0"/>
          </a:p>
        </p:txBody>
      </p:sp>
      <p:sp>
        <p:nvSpPr>
          <p:cNvPr id="3" name="Tijdelijke aanduiding voor inhoud 2"/>
          <p:cNvSpPr>
            <a:spLocks noGrp="1"/>
          </p:cNvSpPr>
          <p:nvPr>
            <p:ph idx="1"/>
          </p:nvPr>
        </p:nvSpPr>
        <p:spPr>
          <a:xfrm>
            <a:off x="838200" y="1606163"/>
            <a:ext cx="10515600" cy="4570800"/>
          </a:xfrm>
        </p:spPr>
        <p:txBody>
          <a:bodyPr/>
          <a:lstStyle/>
          <a:p>
            <a:r>
              <a:rPr lang="nl-NL" dirty="0" smtClean="0"/>
              <a:t>Rondje: zou jij kunnen doen wat de nachtzuster deed?</a:t>
            </a:r>
          </a:p>
          <a:p>
            <a:r>
              <a:rPr lang="nl-NL" dirty="0" smtClean="0"/>
              <a:t>Moeten jullie scharrelruimte krijgen/nemen?</a:t>
            </a:r>
          </a:p>
          <a:p>
            <a:r>
              <a:rPr lang="nl-NL" dirty="0" smtClean="0"/>
              <a:t>Als je scharrelruimte hebt, hoe kun je de presentiebenadering op je afdeling dan uitvoeren?</a:t>
            </a:r>
          </a:p>
          <a:p>
            <a:r>
              <a:rPr lang="nl-NL" dirty="0" smtClean="0"/>
              <a:t>Wat doe je dan anders dan nu?</a:t>
            </a:r>
            <a:br>
              <a:rPr lang="nl-NL" dirty="0" smtClean="0"/>
            </a:br>
            <a:endParaRPr lang="nl-NL" dirty="0" smtClean="0"/>
          </a:p>
          <a:p>
            <a:pPr marL="0" indent="0">
              <a:buNone/>
            </a:pPr>
            <a:r>
              <a:rPr lang="nl-NL" dirty="0" smtClean="0"/>
              <a:t>Tijd: 15 minuten – Terugkoppeling: 10 minuten</a:t>
            </a:r>
            <a:endParaRPr lang="nl-N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spTree>
    <p:extLst>
      <p:ext uri="{BB962C8B-B14F-4D97-AF65-F5344CB8AC3E}">
        <p14:creationId xmlns:p14="http://schemas.microsoft.com/office/powerpoint/2010/main" val="2702206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22986"/>
          </a:xfrm>
        </p:spPr>
        <p:txBody>
          <a:bodyPr/>
          <a:lstStyle/>
          <a:p>
            <a:pPr algn="ctr"/>
            <a:r>
              <a:rPr lang="en-GB" dirty="0" smtClean="0"/>
              <a:t>Groot </a:t>
            </a:r>
            <a:r>
              <a:rPr lang="en-GB" dirty="0" err="1" smtClean="0"/>
              <a:t>rollenspel</a:t>
            </a:r>
            <a:r>
              <a:rPr lang="en-GB" dirty="0" smtClean="0"/>
              <a:t> ‘</a:t>
            </a:r>
            <a:r>
              <a:rPr lang="en-GB" dirty="0" err="1" smtClean="0"/>
              <a:t>Fijn</a:t>
            </a:r>
            <a:r>
              <a:rPr lang="en-GB" dirty="0" smtClean="0"/>
              <a:t> </a:t>
            </a:r>
            <a:r>
              <a:rPr lang="en-GB" dirty="0" err="1" smtClean="0"/>
              <a:t>Thuis</a:t>
            </a:r>
            <a:r>
              <a:rPr lang="en-GB" dirty="0" smtClean="0"/>
              <a:t>’ in de </a:t>
            </a:r>
            <a:r>
              <a:rPr lang="en-GB" dirty="0" err="1" smtClean="0"/>
              <a:t>vissenkom</a:t>
            </a:r>
            <a:endParaRPr lang="nl-NL" dirty="0"/>
          </a:p>
        </p:txBody>
      </p:sp>
      <p:sp>
        <p:nvSpPr>
          <p:cNvPr id="3" name="Tijdelijke aanduiding voor inhoud 2"/>
          <p:cNvSpPr>
            <a:spLocks noGrp="1"/>
          </p:cNvSpPr>
          <p:nvPr>
            <p:ph idx="1"/>
          </p:nvPr>
        </p:nvSpPr>
        <p:spPr>
          <a:xfrm>
            <a:off x="846151" y="1685677"/>
            <a:ext cx="10515600" cy="4491286"/>
          </a:xfrm>
        </p:spPr>
        <p:txBody>
          <a:bodyPr>
            <a:normAutofit/>
          </a:bodyPr>
          <a:lstStyle/>
          <a:p>
            <a:pPr marL="0" indent="0">
              <a:buNone/>
            </a:pPr>
            <a:r>
              <a:rPr lang="nl-NL" dirty="0" smtClean="0"/>
              <a:t>Rollen:  </a:t>
            </a:r>
          </a:p>
          <a:p>
            <a:r>
              <a:rPr lang="nl-NL" dirty="0" smtClean="0"/>
              <a:t>Verzorgende: Fatima</a:t>
            </a:r>
            <a:endParaRPr lang="nl-NL" dirty="0" smtClean="0"/>
          </a:p>
          <a:p>
            <a:r>
              <a:rPr lang="nl-NL" dirty="0" smtClean="0"/>
              <a:t>Cliënt: Cora van Houten</a:t>
            </a:r>
          </a:p>
          <a:p>
            <a:r>
              <a:rPr lang="nl-NL" dirty="0" smtClean="0"/>
              <a:t>Partner: Karel van Houten</a:t>
            </a:r>
          </a:p>
          <a:p>
            <a:r>
              <a:rPr lang="en-GB" dirty="0" smtClean="0"/>
              <a:t>Zoon: Erik van </a:t>
            </a:r>
            <a:r>
              <a:rPr lang="en-GB" dirty="0" err="1" smtClean="0"/>
              <a:t>Houten</a:t>
            </a:r>
            <a:endParaRPr lang="en-GB" dirty="0" smtClean="0"/>
          </a:p>
          <a:p>
            <a:r>
              <a:rPr lang="en-GB" dirty="0" err="1" smtClean="0"/>
              <a:t>Buurvrouw</a:t>
            </a:r>
            <a:r>
              <a:rPr lang="en-GB" dirty="0" smtClean="0"/>
              <a:t>: Greet </a:t>
            </a:r>
            <a:r>
              <a:rPr lang="en-GB" dirty="0" err="1" smtClean="0"/>
              <a:t>Offermans</a:t>
            </a:r>
            <a:endParaRPr lang="en-GB" dirty="0" smtClean="0"/>
          </a:p>
          <a:p>
            <a:pPr marL="0" indent="0">
              <a:buNone/>
            </a:pPr>
            <a:endParaRPr lang="en-GB" dirty="0" smtClean="0"/>
          </a:p>
          <a:p>
            <a:pPr marL="0" indent="0">
              <a:buNone/>
            </a:pPr>
            <a:r>
              <a:rPr lang="en-GB" dirty="0" smtClean="0"/>
              <a:t>De rest van de </a:t>
            </a:r>
            <a:r>
              <a:rPr lang="en-GB" dirty="0" err="1" smtClean="0"/>
              <a:t>groep</a:t>
            </a:r>
            <a:r>
              <a:rPr lang="en-GB" dirty="0" smtClean="0"/>
              <a:t> </a:t>
            </a:r>
            <a:r>
              <a:rPr lang="en-GB" dirty="0" err="1" smtClean="0"/>
              <a:t>observeert</a:t>
            </a:r>
            <a:endParaRPr lang="en-GB"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085" y="1825625"/>
            <a:ext cx="4126479" cy="2998800"/>
          </a:xfrm>
          <a:prstGeom prst="rect">
            <a:avLst/>
          </a:prstGeom>
        </p:spPr>
      </p:pic>
    </p:spTree>
    <p:extLst>
      <p:ext uri="{BB962C8B-B14F-4D97-AF65-F5344CB8AC3E}">
        <p14:creationId xmlns:p14="http://schemas.microsoft.com/office/powerpoint/2010/main" val="849398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83230"/>
          </a:xfrm>
        </p:spPr>
        <p:txBody>
          <a:bodyPr/>
          <a:lstStyle/>
          <a:p>
            <a:r>
              <a:rPr lang="nl-NL" dirty="0" smtClean="0"/>
              <a:t>Huiswerkopdracht</a:t>
            </a:r>
            <a:endParaRPr lang="nl-NL" dirty="0"/>
          </a:p>
        </p:txBody>
      </p:sp>
      <p:sp>
        <p:nvSpPr>
          <p:cNvPr id="3" name="Tijdelijke aanduiding voor inhoud 2"/>
          <p:cNvSpPr>
            <a:spLocks noGrp="1"/>
          </p:cNvSpPr>
          <p:nvPr>
            <p:ph idx="1"/>
          </p:nvPr>
        </p:nvSpPr>
        <p:spPr>
          <a:xfrm>
            <a:off x="328535" y="1812897"/>
            <a:ext cx="6805457" cy="4605320"/>
          </a:xfrm>
        </p:spPr>
        <p:txBody>
          <a:bodyPr>
            <a:normAutofit/>
          </a:bodyPr>
          <a:lstStyle/>
          <a:p>
            <a:r>
              <a:rPr lang="nl-NL" dirty="0" smtClean="0"/>
              <a:t>De helft van de groep plakt de uitwerking op de muur, verspreid over de ruimte</a:t>
            </a:r>
          </a:p>
          <a:p>
            <a:r>
              <a:rPr lang="nl-NL" dirty="0" smtClean="0"/>
              <a:t>Ga bij je uitwerking staan en licht deze toe</a:t>
            </a:r>
          </a:p>
          <a:p>
            <a:r>
              <a:rPr lang="nl-NL" dirty="0" smtClean="0"/>
              <a:t>Andere helft loopt rond en gaat in ieder geval bij drie uitwerkingen kijken</a:t>
            </a:r>
          </a:p>
          <a:p>
            <a:r>
              <a:rPr lang="en-GB" dirty="0" err="1" smtClean="0"/>
              <a:t>Ouderen</a:t>
            </a:r>
            <a:r>
              <a:rPr lang="en-GB" dirty="0" smtClean="0"/>
              <a:t> en </a:t>
            </a:r>
            <a:r>
              <a:rPr lang="en-GB" dirty="0" err="1" smtClean="0"/>
              <a:t>mantelzorgers</a:t>
            </a:r>
            <a:r>
              <a:rPr lang="en-GB" dirty="0" smtClean="0"/>
              <a:t> </a:t>
            </a:r>
            <a:r>
              <a:rPr lang="en-GB" dirty="0" err="1" smtClean="0"/>
              <a:t>geven</a:t>
            </a:r>
            <a:r>
              <a:rPr lang="en-GB" dirty="0" smtClean="0"/>
              <a:t> feedback op de posters.</a:t>
            </a:r>
            <a:endParaRPr lang="nl-NL" dirty="0" smtClean="0"/>
          </a:p>
          <a:p>
            <a:r>
              <a:rPr lang="en-GB" dirty="0" err="1" smtClean="0"/>
              <a:t>Wissel</a:t>
            </a:r>
            <a:r>
              <a:rPr lang="en-GB" dirty="0" smtClean="0"/>
              <a:t>, de </a:t>
            </a:r>
            <a:r>
              <a:rPr lang="en-GB" dirty="0" err="1" smtClean="0"/>
              <a:t>tweede</a:t>
            </a:r>
            <a:r>
              <a:rPr lang="en-GB" dirty="0" smtClean="0"/>
              <a:t> </a:t>
            </a:r>
            <a:r>
              <a:rPr lang="en-GB" dirty="0" err="1" smtClean="0"/>
              <a:t>helft</a:t>
            </a:r>
            <a:r>
              <a:rPr lang="en-GB" dirty="0" smtClean="0"/>
              <a:t> van de </a:t>
            </a:r>
            <a:r>
              <a:rPr lang="en-GB" dirty="0" err="1" smtClean="0"/>
              <a:t>groep</a:t>
            </a:r>
            <a:r>
              <a:rPr lang="en-GB" dirty="0" smtClean="0"/>
              <a:t> </a:t>
            </a:r>
            <a:r>
              <a:rPr lang="en-GB" dirty="0" err="1" smtClean="0"/>
              <a:t>plakt</a:t>
            </a:r>
            <a:r>
              <a:rPr lang="en-GB" dirty="0" smtClean="0"/>
              <a:t> posters op.</a:t>
            </a:r>
            <a:endParaRPr lang="nl-NL"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pic>
        <p:nvPicPr>
          <p:cNvPr id="5" name="Picture 4"/>
          <p:cNvPicPr>
            <a:picLocks noChangeAspect="1"/>
          </p:cNvPicPr>
          <p:nvPr/>
        </p:nvPicPr>
        <p:blipFill rotWithShape="1">
          <a:blip r:embed="rId3"/>
          <a:srcRect l="13880" t="17978" r="38579" b="38452"/>
          <a:stretch/>
        </p:blipFill>
        <p:spPr>
          <a:xfrm>
            <a:off x="7308920" y="643420"/>
            <a:ext cx="4088574" cy="2107731"/>
          </a:xfrm>
          <a:prstGeom prst="rect">
            <a:avLst/>
          </a:prstGeom>
        </p:spPr>
      </p:pic>
    </p:spTree>
    <p:extLst>
      <p:ext uri="{BB962C8B-B14F-4D97-AF65-F5344CB8AC3E}">
        <p14:creationId xmlns:p14="http://schemas.microsoft.com/office/powerpoint/2010/main" val="105853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4346" y="142489"/>
            <a:ext cx="10515600" cy="1101366"/>
          </a:xfrm>
        </p:spPr>
        <p:txBody>
          <a:bodyPr/>
          <a:lstStyle/>
          <a:p>
            <a:pPr algn="ctr"/>
            <a:r>
              <a:rPr lang="nl-NL" dirty="0" smtClean="0"/>
              <a:t>Wat neem je mee/wat geef je mee</a:t>
            </a:r>
            <a:endParaRPr lang="nl-NL" dirty="0"/>
          </a:p>
        </p:txBody>
      </p:sp>
      <p:sp>
        <p:nvSpPr>
          <p:cNvPr id="3" name="Tijdelijke aanduiding voor inhoud 2"/>
          <p:cNvSpPr>
            <a:spLocks noGrp="1"/>
          </p:cNvSpPr>
          <p:nvPr>
            <p:ph idx="1"/>
          </p:nvPr>
        </p:nvSpPr>
        <p:spPr>
          <a:xfrm>
            <a:off x="838200" y="1642745"/>
            <a:ext cx="10515600" cy="4351338"/>
          </a:xfrm>
        </p:spPr>
        <p:txBody>
          <a:bodyPr>
            <a:normAutofit/>
          </a:bodyPr>
          <a:lstStyle/>
          <a:p>
            <a:pPr marL="0" indent="0">
              <a:buNone/>
            </a:pPr>
            <a:r>
              <a:rPr lang="en-GB" dirty="0" err="1" smtClean="0"/>
              <a:t>Studenten</a:t>
            </a:r>
            <a:r>
              <a:rPr lang="en-GB" dirty="0" smtClean="0"/>
              <a:t> </a:t>
            </a:r>
            <a:r>
              <a:rPr lang="en-GB" dirty="0" err="1" smtClean="0"/>
              <a:t>vormen</a:t>
            </a:r>
            <a:r>
              <a:rPr lang="en-GB" dirty="0" smtClean="0"/>
              <a:t> </a:t>
            </a:r>
            <a:r>
              <a:rPr lang="en-GB" dirty="0" err="1" smtClean="0"/>
              <a:t>groepjes</a:t>
            </a:r>
            <a:endParaRPr lang="nl-NL" dirty="0" smtClean="0"/>
          </a:p>
          <a:p>
            <a:r>
              <a:rPr lang="nl-NL" dirty="0" smtClean="0"/>
              <a:t>Wat neem je van de afgelopen weken met je mee?</a:t>
            </a:r>
          </a:p>
          <a:p>
            <a:pPr marL="457200" lvl="1" indent="0">
              <a:buNone/>
            </a:pPr>
            <a:r>
              <a:rPr lang="nl-NL" dirty="0" smtClean="0"/>
              <a:t>Denk aan: benadering, houding, enzovoorts</a:t>
            </a:r>
          </a:p>
          <a:p>
            <a:pPr marL="457200" lvl="1" indent="0">
              <a:buNone/>
            </a:pPr>
            <a:endParaRPr lang="nl-NL" dirty="0" smtClean="0"/>
          </a:p>
          <a:p>
            <a:pPr marL="0" indent="0">
              <a:buNone/>
            </a:pPr>
            <a:r>
              <a:rPr lang="nl-NL" dirty="0" smtClean="0"/>
              <a:t>Ouderen en professional vormen ook een groepje</a:t>
            </a:r>
          </a:p>
          <a:p>
            <a:r>
              <a:rPr lang="nl-NL" dirty="0" smtClean="0"/>
              <a:t>Wat geven jullie de studenten mee?</a:t>
            </a:r>
          </a:p>
          <a:p>
            <a:endParaRPr lang="nl-NL" dirty="0" smtClean="0"/>
          </a:p>
          <a:p>
            <a:pPr marL="0" indent="0">
              <a:buNone/>
            </a:pPr>
            <a:r>
              <a:rPr lang="nl-NL" dirty="0" smtClean="0"/>
              <a:t>Tijd: 10 minuten - Terugkoppeling: 10 minuten</a:t>
            </a:r>
            <a:endParaRPr lang="nl-N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spTree>
    <p:extLst>
      <p:ext uri="{BB962C8B-B14F-4D97-AF65-F5344CB8AC3E}">
        <p14:creationId xmlns:p14="http://schemas.microsoft.com/office/powerpoint/2010/main" val="64181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01515"/>
            <a:ext cx="10515600" cy="676495"/>
          </a:xfrm>
        </p:spPr>
        <p:txBody>
          <a:bodyPr>
            <a:normAutofit fontScale="90000"/>
          </a:bodyPr>
          <a:lstStyle/>
          <a:p>
            <a:pPr algn="ctr"/>
            <a:r>
              <a:rPr lang="nl-NL" dirty="0" smtClean="0"/>
              <a:t>Evaluatie </a:t>
            </a:r>
            <a:endParaRPr lang="nl-NL" dirty="0"/>
          </a:p>
        </p:txBody>
      </p:sp>
      <p:sp>
        <p:nvSpPr>
          <p:cNvPr id="3" name="Tijdelijke aanduiding voor inhoud 2"/>
          <p:cNvSpPr>
            <a:spLocks noGrp="1"/>
          </p:cNvSpPr>
          <p:nvPr>
            <p:ph idx="1"/>
          </p:nvPr>
        </p:nvSpPr>
        <p:spPr>
          <a:xfrm>
            <a:off x="294196" y="1730210"/>
            <a:ext cx="6734756" cy="2656434"/>
          </a:xfrm>
        </p:spPr>
        <p:txBody>
          <a:bodyPr>
            <a:normAutofit/>
          </a:bodyPr>
          <a:lstStyle/>
          <a:p>
            <a:pPr lvl="1"/>
            <a:r>
              <a:rPr lang="nl-NL" dirty="0" smtClean="0"/>
              <a:t>Evaluatieformulieren invullen en inleveren</a:t>
            </a:r>
          </a:p>
          <a:p>
            <a:pPr marL="0" indent="0">
              <a:buNone/>
            </a:pPr>
            <a:endParaRPr lang="nl-NL" sz="2400" dirty="0" smtClean="0"/>
          </a:p>
          <a:p>
            <a:pPr lvl="1"/>
            <a:r>
              <a:rPr lang="nl-NL" dirty="0" smtClean="0"/>
              <a:t>In één zin: hoe heb je de bijeenkomst ervaren?</a:t>
            </a:r>
          </a:p>
          <a:p>
            <a:pPr marL="0" indent="0">
              <a:buNone/>
            </a:pPr>
            <a:endParaRPr lang="nl-NL" sz="2400" dirty="0" smtClean="0"/>
          </a:p>
          <a:p>
            <a:endParaRPr lang="nl-NL" sz="2400" dirty="0" smtClean="0"/>
          </a:p>
          <a:p>
            <a:pPr lvl="1"/>
            <a:endParaRPr lang="nl-NL"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314" y="1846813"/>
            <a:ext cx="4815000" cy="3852000"/>
          </a:xfrm>
          <a:prstGeom prst="rect">
            <a:avLst/>
          </a:prstGeom>
        </p:spPr>
      </p:pic>
    </p:spTree>
    <p:extLst>
      <p:ext uri="{BB962C8B-B14F-4D97-AF65-F5344CB8AC3E}">
        <p14:creationId xmlns:p14="http://schemas.microsoft.com/office/powerpoint/2010/main" val="2281211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5255" y="2248687"/>
            <a:ext cx="7868325" cy="2997082"/>
          </a:xfrm>
          <a:prstGeom prst="rect">
            <a:avLst/>
          </a:prstGeom>
        </p:spPr>
      </p:pic>
      <p:sp>
        <p:nvSpPr>
          <p:cNvPr id="2" name="Tekstvak 1"/>
          <p:cNvSpPr txBox="1"/>
          <p:nvPr/>
        </p:nvSpPr>
        <p:spPr>
          <a:xfrm>
            <a:off x="2319688" y="924025"/>
            <a:ext cx="7719461" cy="769441"/>
          </a:xfrm>
          <a:prstGeom prst="rect">
            <a:avLst/>
          </a:prstGeom>
          <a:noFill/>
        </p:spPr>
        <p:txBody>
          <a:bodyPr wrap="square" rtlCol="0">
            <a:spAutoFit/>
          </a:bodyPr>
          <a:lstStyle/>
          <a:p>
            <a:pPr algn="ctr"/>
            <a:r>
              <a:rPr lang="nl-NL" sz="4400" dirty="0" smtClean="0">
                <a:latin typeface="+mj-lt"/>
              </a:rPr>
              <a:t>Dank voor je aandacht!</a:t>
            </a:r>
            <a:endParaRPr lang="nl-NL" sz="4400" dirty="0">
              <a:latin typeface="+mj-lt"/>
            </a:endParaRPr>
          </a:p>
        </p:txBody>
      </p:sp>
    </p:spTree>
    <p:extLst>
      <p:ext uri="{BB962C8B-B14F-4D97-AF65-F5344CB8AC3E}">
        <p14:creationId xmlns:p14="http://schemas.microsoft.com/office/powerpoint/2010/main" val="779810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859" y="1509603"/>
            <a:ext cx="6345001" cy="5076000"/>
          </a:xfrm>
          <a:prstGeom prst="rect">
            <a:avLst/>
          </a:prstGeom>
        </p:spPr>
      </p:pic>
      <p:sp>
        <p:nvSpPr>
          <p:cNvPr id="4" name="TextBox 3"/>
          <p:cNvSpPr txBox="1"/>
          <p:nvPr/>
        </p:nvSpPr>
        <p:spPr>
          <a:xfrm>
            <a:off x="1264257" y="349942"/>
            <a:ext cx="10090206" cy="1077218"/>
          </a:xfrm>
          <a:prstGeom prst="rect">
            <a:avLst/>
          </a:prstGeom>
          <a:noFill/>
        </p:spPr>
        <p:txBody>
          <a:bodyPr wrap="square" rtlCol="0">
            <a:spAutoFit/>
          </a:bodyPr>
          <a:lstStyle/>
          <a:p>
            <a:pPr algn="ctr"/>
            <a:r>
              <a:rPr lang="en-GB" sz="3200" dirty="0" smtClean="0"/>
              <a:t>Welkom </a:t>
            </a:r>
            <a:r>
              <a:rPr lang="en-GB" sz="3200" dirty="0" err="1" smtClean="0"/>
              <a:t>bij</a:t>
            </a:r>
            <a:r>
              <a:rPr lang="en-GB" sz="3200" dirty="0" smtClean="0"/>
              <a:t> de </a:t>
            </a:r>
            <a:r>
              <a:rPr lang="en-GB" sz="3200" dirty="0" err="1" smtClean="0"/>
              <a:t>vierde</a:t>
            </a:r>
            <a:r>
              <a:rPr lang="en-GB" sz="3200" dirty="0" smtClean="0"/>
              <a:t> </a:t>
            </a:r>
            <a:r>
              <a:rPr lang="en-GB" sz="3200" dirty="0" err="1" smtClean="0"/>
              <a:t>bijeenkomst</a:t>
            </a:r>
            <a:r>
              <a:rPr lang="en-GB" sz="3200" dirty="0" smtClean="0"/>
              <a:t> van </a:t>
            </a:r>
            <a:r>
              <a:rPr lang="en-GB" sz="3200" dirty="0" err="1" smtClean="0"/>
              <a:t>Familie</a:t>
            </a:r>
            <a:r>
              <a:rPr lang="en-GB" sz="3200" dirty="0" smtClean="0"/>
              <a:t> (in)</a:t>
            </a:r>
            <a:r>
              <a:rPr lang="en-GB" sz="3200" dirty="0" err="1" smtClean="0"/>
              <a:t>zicht</a:t>
            </a:r>
            <a:endParaRPr lang="en-GB" sz="3200" dirty="0" smtClean="0"/>
          </a:p>
          <a:p>
            <a:pPr algn="ctr"/>
            <a:r>
              <a:rPr lang="en-GB" sz="3200" b="1" dirty="0" smtClean="0"/>
              <a:t>Het </a:t>
            </a:r>
            <a:r>
              <a:rPr lang="en-GB" sz="3200" b="1" dirty="0" err="1" smtClean="0"/>
              <a:t>perspectief</a:t>
            </a:r>
            <a:r>
              <a:rPr lang="en-GB" sz="3200" b="1" dirty="0" smtClean="0"/>
              <a:t> van de </a:t>
            </a:r>
            <a:r>
              <a:rPr lang="en-GB" sz="3200" b="1" dirty="0" err="1" smtClean="0"/>
              <a:t>verzorgende</a:t>
            </a:r>
            <a:endParaRPr lang="en-GB" sz="3200" b="1" dirty="0"/>
          </a:p>
        </p:txBody>
      </p:sp>
    </p:spTree>
    <p:extLst>
      <p:ext uri="{BB962C8B-B14F-4D97-AF65-F5344CB8AC3E}">
        <p14:creationId xmlns:p14="http://schemas.microsoft.com/office/powerpoint/2010/main" val="818678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84244" y="414471"/>
            <a:ext cx="9144000" cy="1056520"/>
          </a:xfrm>
        </p:spPr>
        <p:txBody>
          <a:bodyPr>
            <a:noAutofit/>
          </a:bodyPr>
          <a:lstStyle/>
          <a:p>
            <a:r>
              <a:rPr lang="en-GB" sz="3600" dirty="0" err="1" smtClean="0"/>
              <a:t>Programma</a:t>
            </a:r>
            <a:r>
              <a:rPr lang="en-GB" sz="3600" dirty="0" smtClean="0"/>
              <a:t> </a:t>
            </a:r>
            <a:r>
              <a:rPr lang="en-GB" sz="3600" dirty="0" err="1" smtClean="0"/>
              <a:t>bijeenkomst</a:t>
            </a:r>
            <a:r>
              <a:rPr lang="en-GB" sz="3600" dirty="0" smtClean="0"/>
              <a:t/>
            </a:r>
            <a:br>
              <a:rPr lang="en-GB" sz="3600" dirty="0" smtClean="0"/>
            </a:br>
            <a:r>
              <a:rPr lang="en-GB" sz="3600" dirty="0" smtClean="0"/>
              <a:t>‘Het </a:t>
            </a:r>
            <a:r>
              <a:rPr lang="en-GB" sz="3600" dirty="0" err="1" smtClean="0"/>
              <a:t>perspectief</a:t>
            </a:r>
            <a:r>
              <a:rPr lang="en-GB" sz="3600" dirty="0" smtClean="0"/>
              <a:t> van de </a:t>
            </a:r>
            <a:r>
              <a:rPr lang="en-GB" sz="3600" dirty="0" err="1" smtClean="0"/>
              <a:t>verzorgende</a:t>
            </a:r>
            <a:r>
              <a:rPr lang="en-GB" sz="3600" dirty="0" smtClean="0"/>
              <a:t>’</a:t>
            </a:r>
            <a:endParaRPr lang="nl-NL" sz="3600" dirty="0"/>
          </a:p>
        </p:txBody>
      </p:sp>
      <p:sp>
        <p:nvSpPr>
          <p:cNvPr id="3" name="Ondertitel 2"/>
          <p:cNvSpPr>
            <a:spLocks noGrp="1"/>
          </p:cNvSpPr>
          <p:nvPr>
            <p:ph type="subTitle" idx="1"/>
          </p:nvPr>
        </p:nvSpPr>
        <p:spPr>
          <a:xfrm>
            <a:off x="1524000" y="1699404"/>
            <a:ext cx="9144000" cy="4330460"/>
          </a:xfrm>
        </p:spPr>
        <p:txBody>
          <a:bodyPr/>
          <a:lstStyle/>
          <a:p>
            <a:pPr algn="l"/>
            <a:endParaRPr lang="nl-NL" dirty="0" smtClean="0"/>
          </a:p>
          <a:p>
            <a:pPr marL="914400" lvl="1" indent="-457200" algn="l">
              <a:buFont typeface="+mj-lt"/>
              <a:buAutoNum type="arabicPeriod"/>
            </a:pPr>
            <a:r>
              <a:rPr lang="nl-NL" dirty="0" smtClean="0"/>
              <a:t>Introductie: wat gaan we doen?</a:t>
            </a:r>
          </a:p>
          <a:p>
            <a:pPr marL="914400" lvl="1" indent="-457200" algn="l">
              <a:buFont typeface="+mj-lt"/>
              <a:buAutoNum type="arabicPeriod"/>
            </a:pPr>
            <a:r>
              <a:rPr lang="nl-NL" dirty="0" smtClean="0"/>
              <a:t>Startronde: hoe heb je de voorbereiding ervaren (in één zin)</a:t>
            </a:r>
          </a:p>
          <a:p>
            <a:pPr marL="914400" lvl="1" indent="-457200" algn="l">
              <a:buFont typeface="+mj-lt"/>
              <a:buAutoNum type="arabicPeriod"/>
            </a:pPr>
            <a:r>
              <a:rPr lang="nl-NL" dirty="0" smtClean="0"/>
              <a:t>Terugblik op de e-module</a:t>
            </a:r>
          </a:p>
          <a:p>
            <a:pPr marL="914400" lvl="1" indent="-457200" algn="l">
              <a:buFont typeface="+mj-lt"/>
              <a:buAutoNum type="arabicPeriod"/>
            </a:pPr>
            <a:r>
              <a:rPr lang="en-GB" dirty="0" smtClean="0"/>
              <a:t>Groot </a:t>
            </a:r>
            <a:r>
              <a:rPr lang="en-GB" dirty="0" err="1" smtClean="0"/>
              <a:t>rollenspel</a:t>
            </a:r>
            <a:r>
              <a:rPr lang="en-GB" dirty="0" smtClean="0"/>
              <a:t>: het </a:t>
            </a:r>
            <a:r>
              <a:rPr lang="en-GB" dirty="0" err="1" smtClean="0"/>
              <a:t>netwerkgesprek</a:t>
            </a:r>
            <a:r>
              <a:rPr lang="en-GB" dirty="0" smtClean="0"/>
              <a:t> ‘</a:t>
            </a:r>
            <a:r>
              <a:rPr lang="en-GB" dirty="0" err="1" smtClean="0"/>
              <a:t>Wel</a:t>
            </a:r>
            <a:r>
              <a:rPr lang="en-GB" dirty="0" smtClean="0"/>
              <a:t> </a:t>
            </a:r>
            <a:r>
              <a:rPr lang="en-GB" dirty="0" err="1" smtClean="0"/>
              <a:t>Thuis</a:t>
            </a:r>
            <a:r>
              <a:rPr lang="en-GB" dirty="0" smtClean="0"/>
              <a:t>’</a:t>
            </a:r>
            <a:endParaRPr lang="nl-NL" dirty="0" smtClean="0"/>
          </a:p>
          <a:p>
            <a:pPr marL="914400" lvl="1" indent="-457200" algn="l">
              <a:buFont typeface="+mj-lt"/>
              <a:buAutoNum type="arabicPeriod"/>
            </a:pPr>
            <a:r>
              <a:rPr lang="nl-NL" dirty="0" smtClean="0"/>
              <a:t>Huiswerkopdracht</a:t>
            </a:r>
          </a:p>
          <a:p>
            <a:pPr marL="914400" lvl="1" indent="-457200" algn="l">
              <a:buFont typeface="+mj-lt"/>
              <a:buAutoNum type="arabicPeriod"/>
            </a:pPr>
            <a:r>
              <a:rPr lang="nl-NL" dirty="0" smtClean="0"/>
              <a:t>Wat neem je mee?</a:t>
            </a:r>
          </a:p>
          <a:p>
            <a:pPr lvl="1" algn="l"/>
            <a:endParaRPr lang="nl-NL"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spTree>
    <p:extLst>
      <p:ext uri="{BB962C8B-B14F-4D97-AF65-F5344CB8AC3E}">
        <p14:creationId xmlns:p14="http://schemas.microsoft.com/office/powerpoint/2010/main" val="125207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8898" y="261759"/>
            <a:ext cx="11454062" cy="1050207"/>
          </a:xfrm>
        </p:spPr>
        <p:txBody>
          <a:bodyPr/>
          <a:lstStyle/>
          <a:p>
            <a:pPr algn="ctr"/>
            <a:r>
              <a:rPr lang="nl-NL" dirty="0" smtClean="0"/>
              <a:t>Wat raakte je bij het meest bij de voorbereiding?</a:t>
            </a:r>
            <a:endParaRPr lang="nl-NL" dirty="0"/>
          </a:p>
        </p:txBody>
      </p:sp>
      <p:sp>
        <p:nvSpPr>
          <p:cNvPr id="3" name="Tijdelijke aanduiding voor inhoud 2"/>
          <p:cNvSpPr>
            <a:spLocks noGrp="1"/>
          </p:cNvSpPr>
          <p:nvPr>
            <p:ph idx="1"/>
          </p:nvPr>
        </p:nvSpPr>
        <p:spPr/>
        <p:txBody>
          <a:bodyPr/>
          <a:lstStyle/>
          <a:p>
            <a:pPr marL="0" indent="0">
              <a:buNone/>
            </a:pPr>
            <a:r>
              <a:rPr lang="nl-NL" dirty="0" smtClean="0"/>
              <a:t>In één zin…..</a:t>
            </a:r>
            <a:endParaRPr lang="nl-NL"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876" y="1921191"/>
            <a:ext cx="3193252" cy="17988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7130" y="3286032"/>
            <a:ext cx="1666485" cy="335860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1906" y="1611620"/>
            <a:ext cx="2799267" cy="304603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421" y="3640308"/>
            <a:ext cx="2900597" cy="2900597"/>
          </a:xfrm>
          <a:prstGeom prst="rect">
            <a:avLst/>
          </a:prstGeom>
        </p:spPr>
      </p:pic>
    </p:spTree>
    <p:extLst>
      <p:ext uri="{BB962C8B-B14F-4D97-AF65-F5344CB8AC3E}">
        <p14:creationId xmlns:p14="http://schemas.microsoft.com/office/powerpoint/2010/main" val="3176718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7662"/>
            <a:ext cx="10515600" cy="899132"/>
          </a:xfrm>
        </p:spPr>
        <p:txBody>
          <a:bodyPr/>
          <a:lstStyle/>
          <a:p>
            <a:pPr algn="ctr"/>
            <a:r>
              <a:rPr lang="nl-NL" dirty="0"/>
              <a:t>D</a:t>
            </a:r>
            <a:r>
              <a:rPr lang="nl-NL" dirty="0" smtClean="0"/>
              <a:t>e e-module</a:t>
            </a:r>
            <a:endParaRPr lang="nl-NL" dirty="0"/>
          </a:p>
        </p:txBody>
      </p:sp>
      <p:sp>
        <p:nvSpPr>
          <p:cNvPr id="3" name="Tijdelijke aanduiding voor inhoud 2"/>
          <p:cNvSpPr>
            <a:spLocks noGrp="1"/>
          </p:cNvSpPr>
          <p:nvPr>
            <p:ph idx="1"/>
          </p:nvPr>
        </p:nvSpPr>
        <p:spPr>
          <a:xfrm>
            <a:off x="838200" y="1825625"/>
            <a:ext cx="6119648" cy="2515787"/>
          </a:xfrm>
        </p:spPr>
        <p:txBody>
          <a:bodyPr>
            <a:normAutofit/>
          </a:bodyPr>
          <a:lstStyle/>
          <a:p>
            <a:r>
              <a:rPr lang="nl-NL" dirty="0" smtClean="0"/>
              <a:t>Roept u maar…</a:t>
            </a:r>
            <a:br>
              <a:rPr lang="nl-NL" dirty="0" smtClean="0"/>
            </a:br>
            <a:endParaRPr lang="nl-NL" dirty="0" smtClean="0"/>
          </a:p>
          <a:p>
            <a:r>
              <a:rPr lang="nl-NL" dirty="0" smtClean="0"/>
              <a:t>De regie </a:t>
            </a:r>
            <a:endParaRPr lang="nl-NL" dirty="0"/>
          </a:p>
          <a:p>
            <a:pPr lvl="1">
              <a:buFont typeface="Courier New" panose="02070309020205020404" pitchFamily="49" charset="0"/>
              <a:buChar char="o"/>
            </a:pPr>
            <a:r>
              <a:rPr lang="nl-NL" sz="2000" dirty="0" smtClean="0"/>
              <a:t>Waarom is eigen regie belangrijk?</a:t>
            </a:r>
          </a:p>
          <a:p>
            <a:pPr lvl="1">
              <a:buFont typeface="Courier New" panose="02070309020205020404" pitchFamily="49" charset="0"/>
              <a:buChar char="o"/>
            </a:pPr>
            <a:r>
              <a:rPr lang="nl-NL" sz="2000" dirty="0" smtClean="0"/>
              <a:t>Ben jij je altijd bewust waar de regie ligt?</a:t>
            </a:r>
            <a:endParaRPr lang="nl-NL" sz="2000" dirty="0"/>
          </a:p>
          <a:p>
            <a:pPr lvl="1">
              <a:buFont typeface="Courier New" panose="02070309020205020404" pitchFamily="49" charset="0"/>
              <a:buChar char="o"/>
            </a:pPr>
            <a:r>
              <a:rPr lang="nl-NL" sz="2000" dirty="0" smtClean="0"/>
              <a:t>Hoe laat je de regie bij de zorgvrager?</a:t>
            </a:r>
            <a:endParaRPr lang="nl-NL" sz="2000" dirty="0"/>
          </a:p>
          <a:p>
            <a:endParaRPr lang="nl-NL" dirty="0" smtClean="0"/>
          </a:p>
          <a:p>
            <a:pPr marL="457200" lvl="1" indent="0">
              <a:buNone/>
            </a:pPr>
            <a:endParaRPr lang="nl-NL" dirty="0" smtClean="0"/>
          </a:p>
          <a:p>
            <a:pPr marL="457200" lvl="1" indent="0">
              <a:buNone/>
            </a:pPr>
            <a:endParaRPr lang="nl-NL" dirty="0"/>
          </a:p>
          <a:p>
            <a:pPr marL="457200" lvl="1" indent="0">
              <a:buNone/>
            </a:pPr>
            <a:endParaRPr lang="nl-N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951" y="1875409"/>
            <a:ext cx="4171748" cy="2763106"/>
          </a:xfrm>
          <a:prstGeom prst="rect">
            <a:avLst/>
          </a:prstGeom>
        </p:spPr>
      </p:pic>
    </p:spTree>
    <p:extLst>
      <p:ext uri="{BB962C8B-B14F-4D97-AF65-F5344CB8AC3E}">
        <p14:creationId xmlns:p14="http://schemas.microsoft.com/office/powerpoint/2010/main" val="3304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1" y="246491"/>
            <a:ext cx="10515600" cy="1057523"/>
          </a:xfrm>
        </p:spPr>
        <p:txBody>
          <a:bodyPr/>
          <a:lstStyle/>
          <a:p>
            <a:pPr algn="ctr"/>
            <a:r>
              <a:rPr lang="nl-NL" dirty="0" smtClean="0"/>
              <a:t>Presentiebenadering</a:t>
            </a:r>
            <a:endParaRPr lang="nl-NL" dirty="0"/>
          </a:p>
        </p:txBody>
      </p:sp>
      <p:sp>
        <p:nvSpPr>
          <p:cNvPr id="3" name="Tijdelijke aanduiding voor inhoud 2"/>
          <p:cNvSpPr>
            <a:spLocks noGrp="1"/>
          </p:cNvSpPr>
          <p:nvPr>
            <p:ph idx="1"/>
          </p:nvPr>
        </p:nvSpPr>
        <p:spPr>
          <a:xfrm>
            <a:off x="838201" y="3897791"/>
            <a:ext cx="10803202" cy="1950459"/>
          </a:xfrm>
        </p:spPr>
        <p:txBody>
          <a:bodyPr>
            <a:normAutofit lnSpcReduction="10000"/>
          </a:bodyPr>
          <a:lstStyle/>
          <a:p>
            <a:pPr marL="0" indent="0">
              <a:buNone/>
            </a:pPr>
            <a:r>
              <a:rPr lang="nl-NL" sz="2400" dirty="0" smtClean="0"/>
              <a:t>Hoe zit dat bij jullie?</a:t>
            </a:r>
          </a:p>
          <a:p>
            <a:r>
              <a:rPr lang="nl-NL" sz="2200" dirty="0" smtClean="0"/>
              <a:t>Worden jullie volgens de presentiebenadering opgeleid?</a:t>
            </a:r>
          </a:p>
          <a:p>
            <a:r>
              <a:rPr lang="nl-NL" sz="2200" dirty="0" smtClean="0"/>
              <a:t>Verpleegkundigen leren om (verpleeg)problemen op te lossen, het gaat goed met je als je geen problemen hebt. Is dat waar je als hulpverlener voor moet zorgen?</a:t>
            </a:r>
          </a:p>
          <a:p>
            <a:r>
              <a:rPr lang="nl-NL" sz="2200" dirty="0" smtClean="0"/>
              <a:t>Welke vorm van hulp waarderen de ouderen? </a:t>
            </a:r>
            <a:endParaRPr lang="nl-NL" sz="2200" dirty="0"/>
          </a:p>
        </p:txBody>
      </p:sp>
      <p:pic>
        <p:nvPicPr>
          <p:cNvPr id="1026" name="Picture 2" descr="Image result for andries ba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372" y="1645272"/>
            <a:ext cx="2812848" cy="22525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1" y="1617370"/>
            <a:ext cx="7621988" cy="2000548"/>
          </a:xfrm>
          <a:prstGeom prst="rect">
            <a:avLst/>
          </a:prstGeom>
          <a:noFill/>
        </p:spPr>
        <p:txBody>
          <a:bodyPr wrap="square" rtlCol="0">
            <a:spAutoFit/>
          </a:bodyPr>
          <a:lstStyle/>
          <a:p>
            <a:r>
              <a:rPr lang="nl-NL" sz="2400" dirty="0"/>
              <a:t>Presentiebenadering </a:t>
            </a:r>
            <a:r>
              <a:rPr lang="nl-NL" sz="2400" dirty="0" smtClean="0"/>
              <a:t>zegt:</a:t>
            </a:r>
          </a:p>
          <a:p>
            <a:pPr lvl="1"/>
            <a:r>
              <a:rPr lang="nl-NL" sz="2000" dirty="0" smtClean="0"/>
              <a:t>Alles draait om de goede en nabije relatie</a:t>
            </a:r>
          </a:p>
          <a:p>
            <a:pPr lvl="1"/>
            <a:r>
              <a:rPr lang="nl-NL" sz="2000" dirty="0" smtClean="0"/>
              <a:t>Intens </a:t>
            </a:r>
            <a:r>
              <a:rPr lang="nl-NL" sz="2000" dirty="0"/>
              <a:t>deelhebben aan </a:t>
            </a:r>
            <a:r>
              <a:rPr lang="nl-NL" sz="2000" dirty="0" smtClean="0"/>
              <a:t>alledaagsheid; van </a:t>
            </a:r>
            <a:r>
              <a:rPr lang="nl-NL" sz="2000" dirty="0"/>
              <a:t>koffieleuten tot mee-eten, van knikkeren en voetballen tot samen een potje janken om wat niet lukken wil, van meegaan naar de Sociale Dienst tot jarenlang trouw elke dinsdag even langskomen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spTree>
    <p:extLst>
      <p:ext uri="{BB962C8B-B14F-4D97-AF65-F5344CB8AC3E}">
        <p14:creationId xmlns:p14="http://schemas.microsoft.com/office/powerpoint/2010/main" val="3197598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1" y="237904"/>
            <a:ext cx="11454062" cy="1002499"/>
          </a:xfrm>
        </p:spPr>
        <p:txBody>
          <a:bodyPr/>
          <a:lstStyle/>
          <a:p>
            <a:pPr algn="ctr"/>
            <a:r>
              <a:rPr lang="en-GB" dirty="0" err="1" smtClean="0"/>
              <a:t>Geluksgericht</a:t>
            </a:r>
            <a:r>
              <a:rPr lang="en-GB" dirty="0" smtClean="0"/>
              <a:t> </a:t>
            </a:r>
            <a:r>
              <a:rPr lang="en-GB" dirty="0" err="1" smtClean="0"/>
              <a:t>werken</a:t>
            </a:r>
            <a:endParaRPr lang="nl-NL" dirty="0"/>
          </a:p>
        </p:txBody>
      </p:sp>
      <p:sp>
        <p:nvSpPr>
          <p:cNvPr id="3" name="Tijdelijke aanduiding voor inhoud 2"/>
          <p:cNvSpPr>
            <a:spLocks noGrp="1"/>
          </p:cNvSpPr>
          <p:nvPr>
            <p:ph idx="1"/>
          </p:nvPr>
        </p:nvSpPr>
        <p:spPr>
          <a:xfrm>
            <a:off x="764497" y="1510832"/>
            <a:ext cx="7178856" cy="2911266"/>
          </a:xfrm>
        </p:spPr>
        <p:txBody>
          <a:bodyPr/>
          <a:lstStyle/>
          <a:p>
            <a:pPr marL="0" indent="0">
              <a:buNone/>
            </a:pPr>
            <a:r>
              <a:rPr lang="en-GB" sz="2400" dirty="0" err="1" smtClean="0"/>
              <a:t>Geluksgericht</a:t>
            </a:r>
            <a:r>
              <a:rPr lang="en-GB" sz="2400" dirty="0" smtClean="0"/>
              <a:t> </a:t>
            </a:r>
            <a:r>
              <a:rPr lang="en-GB" sz="2400" dirty="0" err="1" smtClean="0"/>
              <a:t>werken</a:t>
            </a:r>
            <a:r>
              <a:rPr lang="en-GB" sz="2400" dirty="0" smtClean="0"/>
              <a:t> </a:t>
            </a:r>
            <a:r>
              <a:rPr lang="en-GB" sz="2400" dirty="0" err="1" smtClean="0"/>
              <a:t>komt</a:t>
            </a:r>
            <a:r>
              <a:rPr lang="en-GB" sz="2400" dirty="0" smtClean="0"/>
              <a:t> </a:t>
            </a:r>
            <a:r>
              <a:rPr lang="en-GB" sz="2400" dirty="0" err="1" smtClean="0"/>
              <a:t>uit</a:t>
            </a:r>
            <a:r>
              <a:rPr lang="en-GB" sz="2400" dirty="0" smtClean="0"/>
              <a:t> de </a:t>
            </a:r>
            <a:r>
              <a:rPr lang="en-GB" sz="2400" dirty="0" err="1" smtClean="0"/>
              <a:t>positieve</a:t>
            </a:r>
            <a:r>
              <a:rPr lang="en-GB" sz="2400" dirty="0" smtClean="0"/>
              <a:t> </a:t>
            </a:r>
            <a:r>
              <a:rPr lang="en-GB" sz="2400" dirty="0" err="1" smtClean="0"/>
              <a:t>psychologie</a:t>
            </a:r>
            <a:endParaRPr lang="en-GB" sz="2400" dirty="0" smtClean="0"/>
          </a:p>
          <a:p>
            <a:pPr marL="0" indent="0">
              <a:buNone/>
            </a:pPr>
            <a:r>
              <a:rPr lang="nl-NL" sz="2000" dirty="0" smtClean="0"/>
              <a:t>Je </a:t>
            </a:r>
            <a:r>
              <a:rPr lang="nl-NL" sz="2000" dirty="0"/>
              <a:t>werkt </a:t>
            </a:r>
            <a:r>
              <a:rPr lang="nl-NL" sz="2000" dirty="0" err="1"/>
              <a:t>geluksgericht</a:t>
            </a:r>
            <a:r>
              <a:rPr lang="nl-NL" sz="2000" dirty="0"/>
              <a:t> door:</a:t>
            </a:r>
          </a:p>
          <a:p>
            <a:r>
              <a:rPr lang="nl-NL" sz="2000" dirty="0"/>
              <a:t>h</a:t>
            </a:r>
            <a:r>
              <a:rPr lang="nl-NL" sz="2000" dirty="0" smtClean="0"/>
              <a:t>et </a:t>
            </a:r>
            <a:r>
              <a:rPr lang="nl-NL" sz="2000" dirty="0"/>
              <a:t>bewust worden en versterken van positieve emoties van je cliënten</a:t>
            </a:r>
          </a:p>
          <a:p>
            <a:r>
              <a:rPr lang="nl-NL" sz="2000" dirty="0"/>
              <a:t>h</a:t>
            </a:r>
            <a:r>
              <a:rPr lang="nl-NL" sz="2000" dirty="0" smtClean="0"/>
              <a:t>et </a:t>
            </a:r>
            <a:r>
              <a:rPr lang="nl-NL" sz="2000" dirty="0"/>
              <a:t>onderzoeken van waarden, behoeften, talenten en positieve relaties</a:t>
            </a:r>
          </a:p>
          <a:p>
            <a:r>
              <a:rPr lang="nl-NL" sz="2000" dirty="0"/>
              <a:t>H</a:t>
            </a:r>
            <a:r>
              <a:rPr lang="nl-NL" sz="2000" dirty="0" smtClean="0"/>
              <a:t>et </a:t>
            </a:r>
            <a:r>
              <a:rPr lang="nl-NL" sz="2000" dirty="0"/>
              <a:t>omgaan met en accepteren van tegenslag en lijden</a:t>
            </a:r>
            <a:r>
              <a:rPr lang="nl-NL" sz="2000" dirty="0" smtClean="0"/>
              <a:t>.</a:t>
            </a:r>
          </a:p>
          <a:p>
            <a:endParaRPr lang="nl-NL" dirty="0"/>
          </a:p>
          <a:p>
            <a:pPr marL="0" indent="0">
              <a:buNone/>
            </a:pPr>
            <a:endParaRPr lang="nl-NL"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077" y="906744"/>
            <a:ext cx="3810532" cy="3810532"/>
          </a:xfrm>
          <a:prstGeom prst="rect">
            <a:avLst/>
          </a:prstGeom>
        </p:spPr>
      </p:pic>
      <p:sp>
        <p:nvSpPr>
          <p:cNvPr id="5" name="TextBox 4"/>
          <p:cNvSpPr txBox="1"/>
          <p:nvPr/>
        </p:nvSpPr>
        <p:spPr>
          <a:xfrm>
            <a:off x="1259826" y="4817779"/>
            <a:ext cx="7148251" cy="1600438"/>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Focus </a:t>
            </a:r>
            <a:r>
              <a:rPr lang="en-GB" sz="2000" dirty="0" err="1" smtClean="0"/>
              <a:t>jij</a:t>
            </a:r>
            <a:r>
              <a:rPr lang="en-GB" sz="2000" dirty="0" smtClean="0"/>
              <a:t> </a:t>
            </a:r>
            <a:r>
              <a:rPr lang="en-GB" sz="2000" dirty="0" err="1" smtClean="0"/>
              <a:t>meestal</a:t>
            </a:r>
            <a:r>
              <a:rPr lang="en-GB" sz="2000" dirty="0" smtClean="0"/>
              <a:t> op het </a:t>
            </a:r>
            <a:r>
              <a:rPr lang="en-GB" sz="2000" dirty="0" err="1" smtClean="0"/>
              <a:t>versterken</a:t>
            </a:r>
            <a:r>
              <a:rPr lang="en-GB" sz="2000" dirty="0" smtClean="0"/>
              <a:t> van het </a:t>
            </a:r>
            <a:r>
              <a:rPr lang="en-GB" sz="2000" dirty="0" err="1" smtClean="0"/>
              <a:t>goede</a:t>
            </a:r>
            <a:r>
              <a:rPr lang="en-GB" sz="2000" dirty="0" smtClean="0"/>
              <a:t>, of focus je </a:t>
            </a:r>
            <a:r>
              <a:rPr lang="en-GB" sz="2000" dirty="0" err="1" smtClean="0"/>
              <a:t>vooral</a:t>
            </a:r>
            <a:r>
              <a:rPr lang="en-GB" sz="2000" dirty="0" smtClean="0"/>
              <a:t> op </a:t>
            </a:r>
            <a:r>
              <a:rPr lang="en-GB" sz="2000" dirty="0" err="1" smtClean="0"/>
              <a:t>problemen</a:t>
            </a:r>
            <a:r>
              <a:rPr lang="en-GB" sz="2000" dirty="0" smtClean="0"/>
              <a:t> </a:t>
            </a:r>
            <a:r>
              <a:rPr lang="en-GB" sz="2000" dirty="0" err="1" smtClean="0"/>
              <a:t>vinden</a:t>
            </a:r>
            <a:r>
              <a:rPr lang="en-GB" sz="2000" dirty="0" smtClean="0"/>
              <a:t> en </a:t>
            </a:r>
            <a:r>
              <a:rPr lang="en-GB" sz="2000" dirty="0" err="1" smtClean="0"/>
              <a:t>oplossen</a:t>
            </a:r>
            <a:r>
              <a:rPr lang="en-GB" sz="2000" dirty="0" smtClean="0"/>
              <a:t>?</a:t>
            </a:r>
          </a:p>
          <a:p>
            <a:pPr marL="285750" indent="-285750">
              <a:buFont typeface="Arial" panose="020B0604020202020204" pitchFamily="34" charset="0"/>
              <a:buChar char="•"/>
            </a:pPr>
            <a:r>
              <a:rPr lang="en-GB" sz="2000" dirty="0" err="1" smtClean="0"/>
              <a:t>Welke</a:t>
            </a:r>
            <a:r>
              <a:rPr lang="en-GB" sz="2000" dirty="0" smtClean="0"/>
              <a:t> </a:t>
            </a:r>
            <a:r>
              <a:rPr lang="en-GB" sz="2000" dirty="0" err="1" smtClean="0"/>
              <a:t>concreet</a:t>
            </a:r>
            <a:r>
              <a:rPr lang="en-GB" sz="2000" dirty="0" smtClean="0"/>
              <a:t> </a:t>
            </a:r>
            <a:r>
              <a:rPr lang="en-GB" sz="2000" dirty="0" err="1" smtClean="0"/>
              <a:t>voorbeeld</a:t>
            </a:r>
            <a:r>
              <a:rPr lang="en-GB" sz="2000" dirty="0" smtClean="0"/>
              <a:t> van </a:t>
            </a:r>
            <a:r>
              <a:rPr lang="en-GB" sz="2000" dirty="0" err="1" smtClean="0"/>
              <a:t>geluksgericht</a:t>
            </a:r>
            <a:r>
              <a:rPr lang="en-GB" sz="2000" dirty="0" smtClean="0"/>
              <a:t> </a:t>
            </a:r>
            <a:r>
              <a:rPr lang="en-GB" sz="2000" dirty="0" err="1" smtClean="0"/>
              <a:t>werken</a:t>
            </a:r>
            <a:r>
              <a:rPr lang="en-GB" sz="2000" dirty="0" smtClean="0"/>
              <a:t> </a:t>
            </a:r>
            <a:r>
              <a:rPr lang="en-GB" sz="2000" dirty="0" err="1" smtClean="0"/>
              <a:t>kan</a:t>
            </a:r>
            <a:r>
              <a:rPr lang="en-GB" sz="2000" dirty="0" smtClean="0"/>
              <a:t> je </a:t>
            </a:r>
            <a:r>
              <a:rPr lang="en-GB" sz="2000" dirty="0" err="1" smtClean="0"/>
              <a:t>verzinnen</a:t>
            </a:r>
            <a:r>
              <a:rPr lang="en-GB" sz="2000" dirty="0" smtClean="0"/>
              <a:t>?</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154166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0460" y="388979"/>
            <a:ext cx="11454062" cy="779863"/>
          </a:xfrm>
        </p:spPr>
        <p:txBody>
          <a:bodyPr/>
          <a:lstStyle/>
          <a:p>
            <a:pPr algn="ctr"/>
            <a:r>
              <a:rPr lang="en-GB" dirty="0" err="1" smtClean="0"/>
              <a:t>Meerzijdige</a:t>
            </a:r>
            <a:r>
              <a:rPr lang="en-GB" dirty="0" smtClean="0"/>
              <a:t> </a:t>
            </a:r>
            <a:r>
              <a:rPr lang="en-GB" dirty="0" err="1" smtClean="0"/>
              <a:t>partijdigheid</a:t>
            </a:r>
            <a:endParaRPr lang="nl-NL" dirty="0"/>
          </a:p>
        </p:txBody>
      </p:sp>
      <p:sp>
        <p:nvSpPr>
          <p:cNvPr id="3" name="Tijdelijke aanduiding voor inhoud 2"/>
          <p:cNvSpPr>
            <a:spLocks noGrp="1"/>
          </p:cNvSpPr>
          <p:nvPr>
            <p:ph idx="1"/>
          </p:nvPr>
        </p:nvSpPr>
        <p:spPr>
          <a:xfrm>
            <a:off x="763324" y="1614115"/>
            <a:ext cx="7847939" cy="3784820"/>
          </a:xfrm>
        </p:spPr>
        <p:txBody>
          <a:bodyPr>
            <a:noAutofit/>
          </a:bodyPr>
          <a:lstStyle/>
          <a:p>
            <a:r>
              <a:rPr lang="nl-NL" sz="2000" dirty="0"/>
              <a:t>Als je een gesprek met meerdere partijen </a:t>
            </a:r>
            <a:r>
              <a:rPr lang="nl-NL" sz="2000" dirty="0" smtClean="0"/>
              <a:t>leidt, </a:t>
            </a:r>
            <a:r>
              <a:rPr lang="nl-NL" sz="2000" dirty="0"/>
              <a:t>is het van belang </a:t>
            </a:r>
            <a:r>
              <a:rPr lang="nl-NL" sz="2000" dirty="0" smtClean="0"/>
              <a:t>om </a:t>
            </a:r>
            <a:r>
              <a:rPr lang="nl-NL" sz="2000" dirty="0"/>
              <a:t>niemand aan te </a:t>
            </a:r>
            <a:r>
              <a:rPr lang="nl-NL" sz="2000" dirty="0" smtClean="0"/>
              <a:t>wijzen als schuldige. Dit principe komt van de Hongaarse gezinstherapeut </a:t>
            </a:r>
            <a:r>
              <a:rPr lang="nl-NL" sz="2000" dirty="0" err="1" smtClean="0"/>
              <a:t>Nagy</a:t>
            </a:r>
            <a:r>
              <a:rPr lang="nl-NL" sz="2000" dirty="0" smtClean="0"/>
              <a:t> en heet meerzijdige partijdigheid.</a:t>
            </a:r>
            <a:endParaRPr lang="nl-NL" sz="2000" dirty="0"/>
          </a:p>
          <a:p>
            <a:r>
              <a:rPr lang="nl-NL" sz="2000" dirty="0" smtClean="0"/>
              <a:t>Je luistert open en nieuwsgierig naar ieders kant van het verhaal. </a:t>
            </a:r>
            <a:br>
              <a:rPr lang="nl-NL" sz="2000" dirty="0" smtClean="0"/>
            </a:br>
            <a:r>
              <a:rPr lang="nl-NL" sz="2000" dirty="0" smtClean="0"/>
              <a:t>Je neemt ieders zienswijze serieus en kiest geen partij. </a:t>
            </a:r>
          </a:p>
          <a:p>
            <a:r>
              <a:rPr lang="nl-NL" sz="2000" dirty="0" smtClean="0"/>
              <a:t>Je </a:t>
            </a:r>
            <a:r>
              <a:rPr lang="nl-NL" sz="2000" dirty="0"/>
              <a:t>verplaatst je in ieders positie. Je zoekt bewust naar de behoefte of wens van de ander, zodat je begrip en sympathie voor </a:t>
            </a:r>
            <a:r>
              <a:rPr lang="nl-NL" sz="2000" dirty="0" smtClean="0"/>
              <a:t>die persoon </a:t>
            </a:r>
            <a:r>
              <a:rPr lang="nl-NL" sz="2000" dirty="0"/>
              <a:t>kunt </a:t>
            </a:r>
            <a:r>
              <a:rPr lang="nl-NL" sz="2000" dirty="0" smtClean="0"/>
              <a:t>opbrengen</a:t>
            </a:r>
            <a:r>
              <a:rPr lang="nl-NL" sz="2000" dirty="0"/>
              <a:t>. Dit geeft je inzicht in wat elke partij denkt, voelt of wil</a:t>
            </a:r>
            <a:r>
              <a:rPr lang="nl-NL" sz="2000" dirty="0" smtClean="0"/>
              <a:t>.</a:t>
            </a:r>
          </a:p>
          <a:p>
            <a:r>
              <a:rPr lang="nl-NL" sz="2000" dirty="0" smtClean="0"/>
              <a:t>Je </a:t>
            </a:r>
            <a:r>
              <a:rPr lang="nl-NL" sz="2000" dirty="0"/>
              <a:t>vertrouwt op jezelf en je professionaliteit. Wanneer je iedereen gehoord hebt, </a:t>
            </a:r>
            <a:r>
              <a:rPr lang="nl-NL" sz="2000" dirty="0" err="1" smtClean="0"/>
              <a:t>zul</a:t>
            </a:r>
            <a:r>
              <a:rPr lang="nl-NL" sz="2000" dirty="0" smtClean="0"/>
              <a:t> </a:t>
            </a:r>
            <a:r>
              <a:rPr lang="nl-NL" sz="2000" dirty="0"/>
              <a:t>je de weg vinden die naar een oplossing leidt, waarbij je recht doet aan de diverse </a:t>
            </a:r>
            <a:r>
              <a:rPr lang="nl-NL" sz="2000" dirty="0" smtClean="0"/>
              <a:t>belangen</a:t>
            </a:r>
            <a:r>
              <a:rPr lang="nl-NL" sz="2000" dirty="0"/>
              <a:t>.</a:t>
            </a:r>
          </a:p>
          <a:p>
            <a:pPr marL="0" indent="0">
              <a:buNone/>
            </a:pPr>
            <a:endParaRPr lang="nl-NL" sz="20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444" y="1545731"/>
            <a:ext cx="3543556" cy="1764000"/>
          </a:xfrm>
          <a:prstGeom prst="rect">
            <a:avLst/>
          </a:prstGeom>
        </p:spPr>
      </p:pic>
      <p:sp>
        <p:nvSpPr>
          <p:cNvPr id="5" name="TextBox 4"/>
          <p:cNvSpPr txBox="1"/>
          <p:nvPr/>
        </p:nvSpPr>
        <p:spPr>
          <a:xfrm>
            <a:off x="870993" y="5466057"/>
            <a:ext cx="8861403" cy="707886"/>
          </a:xfrm>
          <a:prstGeom prst="rect">
            <a:avLst/>
          </a:prstGeom>
          <a:noFill/>
        </p:spPr>
        <p:txBody>
          <a:bodyPr wrap="square" rtlCol="0">
            <a:spAutoFit/>
          </a:bodyPr>
          <a:lstStyle/>
          <a:p>
            <a:r>
              <a:rPr lang="en-GB" sz="2000" dirty="0" err="1" smtClean="0"/>
              <a:t>Heb</a:t>
            </a:r>
            <a:r>
              <a:rPr lang="en-GB" sz="2000" dirty="0" smtClean="0"/>
              <a:t> je </a:t>
            </a:r>
            <a:r>
              <a:rPr lang="en-GB" sz="2000" dirty="0" err="1" smtClean="0"/>
              <a:t>een</a:t>
            </a:r>
            <a:r>
              <a:rPr lang="en-GB" sz="2000" dirty="0" smtClean="0"/>
              <a:t> </a:t>
            </a:r>
            <a:r>
              <a:rPr lang="en-GB" sz="2000" dirty="0" err="1" smtClean="0"/>
              <a:t>voorbeeld</a:t>
            </a:r>
            <a:r>
              <a:rPr lang="en-GB" sz="2000" dirty="0" smtClean="0"/>
              <a:t> van </a:t>
            </a:r>
            <a:r>
              <a:rPr lang="en-GB" sz="2000" dirty="0" err="1" smtClean="0"/>
              <a:t>een</a:t>
            </a:r>
            <a:r>
              <a:rPr lang="en-GB" sz="2000" dirty="0" smtClean="0"/>
              <a:t> </a:t>
            </a:r>
            <a:r>
              <a:rPr lang="en-GB" sz="2000" dirty="0" err="1" smtClean="0"/>
              <a:t>situatie</a:t>
            </a:r>
            <a:r>
              <a:rPr lang="en-GB" sz="2000" dirty="0" smtClean="0"/>
              <a:t> </a:t>
            </a:r>
            <a:r>
              <a:rPr lang="en-GB" sz="2000" dirty="0" err="1" smtClean="0"/>
              <a:t>waar</a:t>
            </a:r>
            <a:r>
              <a:rPr lang="en-GB" sz="2000" dirty="0" smtClean="0"/>
              <a:t> je al </a:t>
            </a:r>
            <a:r>
              <a:rPr lang="en-GB" sz="2000" dirty="0" err="1" smtClean="0"/>
              <a:t>één</a:t>
            </a:r>
            <a:r>
              <a:rPr lang="en-GB" sz="2000" dirty="0" smtClean="0"/>
              <a:t> of </a:t>
            </a:r>
            <a:r>
              <a:rPr lang="en-GB" sz="2000" dirty="0" err="1" smtClean="0"/>
              <a:t>meer</a:t>
            </a:r>
            <a:r>
              <a:rPr lang="en-GB" sz="2000" dirty="0" smtClean="0"/>
              <a:t> van </a:t>
            </a:r>
            <a:r>
              <a:rPr lang="en-GB" sz="2000" dirty="0" err="1" smtClean="0"/>
              <a:t>deze</a:t>
            </a:r>
            <a:r>
              <a:rPr lang="en-GB" sz="2000" dirty="0" smtClean="0"/>
              <a:t> </a:t>
            </a:r>
            <a:r>
              <a:rPr lang="en-GB" sz="2000" dirty="0" err="1" smtClean="0"/>
              <a:t>principes</a:t>
            </a:r>
            <a:r>
              <a:rPr lang="en-GB" sz="2000" dirty="0" smtClean="0"/>
              <a:t> (</a:t>
            </a:r>
            <a:r>
              <a:rPr lang="en-GB" sz="2000" dirty="0" err="1" smtClean="0"/>
              <a:t>bewust</a:t>
            </a:r>
            <a:r>
              <a:rPr lang="en-GB" sz="2000" dirty="0" smtClean="0"/>
              <a:t> of </a:t>
            </a:r>
            <a:r>
              <a:rPr lang="en-GB" sz="2000" dirty="0" err="1" smtClean="0"/>
              <a:t>onbewust</a:t>
            </a:r>
            <a:r>
              <a:rPr lang="en-GB" sz="2000" dirty="0" smtClean="0"/>
              <a:t>) </a:t>
            </a:r>
            <a:r>
              <a:rPr lang="en-GB" sz="2000" dirty="0" err="1" smtClean="0"/>
              <a:t>hebt</a:t>
            </a:r>
            <a:r>
              <a:rPr lang="en-GB" sz="2000" dirty="0" smtClean="0"/>
              <a:t> </a:t>
            </a:r>
            <a:r>
              <a:rPr lang="en-GB" sz="2000" dirty="0" err="1" smtClean="0"/>
              <a:t>toegepast</a:t>
            </a:r>
            <a:r>
              <a:rPr lang="en-GB" sz="2000" dirty="0" smtClean="0"/>
              <a:t>?</a:t>
            </a:r>
            <a:endParaRPr lang="nl-NL" sz="2000" dirty="0"/>
          </a:p>
        </p:txBody>
      </p:sp>
    </p:spTree>
    <p:extLst>
      <p:ext uri="{BB962C8B-B14F-4D97-AF65-F5344CB8AC3E}">
        <p14:creationId xmlns:p14="http://schemas.microsoft.com/office/powerpoint/2010/main" val="1463996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763960"/>
          </a:xfrm>
        </p:spPr>
        <p:txBody>
          <a:bodyPr/>
          <a:lstStyle/>
          <a:p>
            <a:pPr algn="ctr"/>
            <a:r>
              <a:rPr lang="nl-NL" dirty="0" smtClean="0"/>
              <a:t>Scharrelruimte</a:t>
            </a:r>
            <a:endParaRPr lang="nl-NL" dirty="0"/>
          </a:p>
        </p:txBody>
      </p:sp>
      <p:sp>
        <p:nvSpPr>
          <p:cNvPr id="3" name="Tijdelijke aanduiding voor inhoud 2"/>
          <p:cNvSpPr>
            <a:spLocks noGrp="1"/>
          </p:cNvSpPr>
          <p:nvPr>
            <p:ph idx="1"/>
          </p:nvPr>
        </p:nvSpPr>
        <p:spPr>
          <a:xfrm>
            <a:off x="3832529" y="1574358"/>
            <a:ext cx="7465611" cy="4436653"/>
          </a:xfrm>
        </p:spPr>
        <p:txBody>
          <a:bodyPr/>
          <a:lstStyle/>
          <a:p>
            <a:pPr marL="0" indent="0">
              <a:buNone/>
            </a:pPr>
            <a:r>
              <a:rPr lang="nl-NL" dirty="0" smtClean="0"/>
              <a:t>Scharrelruimte: de ruimte die de hulpverleners krijgen of nemen om in plaats van gecontroleerde zorg, menselijke zorg te bieden.</a:t>
            </a:r>
            <a:br>
              <a:rPr lang="nl-NL" dirty="0" smtClean="0"/>
            </a:br>
            <a:r>
              <a:rPr lang="nl-NL" dirty="0" smtClean="0"/>
              <a:t/>
            </a:r>
            <a:br>
              <a:rPr lang="nl-NL" dirty="0" smtClean="0"/>
            </a:br>
            <a:r>
              <a:rPr lang="nl-NL" dirty="0" smtClean="0"/>
              <a:t>In  die ruimte kunnen zij:</a:t>
            </a:r>
          </a:p>
          <a:p>
            <a:r>
              <a:rPr lang="nl-NL" sz="2400" dirty="0"/>
              <a:t>d</a:t>
            </a:r>
            <a:r>
              <a:rPr lang="nl-NL" sz="2400" dirty="0" smtClean="0"/>
              <a:t>oen wat zij denken dat goed is in de situatie</a:t>
            </a:r>
          </a:p>
          <a:p>
            <a:r>
              <a:rPr lang="nl-NL" sz="2400" dirty="0" smtClean="0"/>
              <a:t>kijken naar waar de zorgvrager echt behoefte aan heeft en niet alleen maar naar de problemen </a:t>
            </a:r>
          </a:p>
          <a:p>
            <a:pPr marL="0" indent="0">
              <a:buNone/>
            </a:pPr>
            <a:r>
              <a:rPr lang="nl-NL" sz="2400" dirty="0" smtClean="0"/>
              <a:t/>
            </a:r>
            <a:br>
              <a:rPr lang="nl-NL" sz="2400" dirty="0" smtClean="0"/>
            </a:br>
            <a:r>
              <a:rPr lang="nl-NL" dirty="0" smtClean="0"/>
              <a:t>Heb jij scharrelruimte tijdens je stage?</a:t>
            </a:r>
          </a:p>
          <a:p>
            <a:pPr marL="0" indent="0">
              <a:buNone/>
            </a:pPr>
            <a:endParaRPr lang="nl-NL"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833" y="1648939"/>
            <a:ext cx="2332083" cy="206906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2331" y="6191794"/>
            <a:ext cx="1400470" cy="452846"/>
          </a:xfrm>
          <a:prstGeom prst="rect">
            <a:avLst/>
          </a:prstGeom>
        </p:spPr>
      </p:pic>
    </p:spTree>
    <p:extLst>
      <p:ext uri="{BB962C8B-B14F-4D97-AF65-F5344CB8AC3E}">
        <p14:creationId xmlns:p14="http://schemas.microsoft.com/office/powerpoint/2010/main" val="32181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673</Words>
  <Application>Microsoft Office PowerPoint</Application>
  <PresentationFormat>Widescreen</PresentationFormat>
  <Paragraphs>86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Courier New</vt:lpstr>
      <vt:lpstr>Kantoorthema</vt:lpstr>
      <vt:lpstr>PowerPoint Presentation</vt:lpstr>
      <vt:lpstr>PowerPoint Presentation</vt:lpstr>
      <vt:lpstr>Programma bijeenkomst ‘Het perspectief van de verzorgende’</vt:lpstr>
      <vt:lpstr>Wat raakte je bij het meest bij de voorbereiding?</vt:lpstr>
      <vt:lpstr>De e-module</vt:lpstr>
      <vt:lpstr>Presentiebenadering</vt:lpstr>
      <vt:lpstr>Geluksgericht werken</vt:lpstr>
      <vt:lpstr>Meerzijdige partijdigheid</vt:lpstr>
      <vt:lpstr>Scharrelruimte</vt:lpstr>
      <vt:lpstr>Zie jij jezelf dit doen?</vt:lpstr>
      <vt:lpstr>Optie: Oefening scharrelruimte in groepjes</vt:lpstr>
      <vt:lpstr>Groot rollenspel ‘Fijn Thuis’ in de vissenkom</vt:lpstr>
      <vt:lpstr>Huiswerkopdracht</vt:lpstr>
      <vt:lpstr>Wat neem je mee/wat geef je mee</vt:lpstr>
      <vt:lpstr>Evaluatie </vt:lpstr>
      <vt:lpstr>PowerPoint Presentation</vt:lpstr>
    </vt:vector>
  </TitlesOfParts>
  <Company>Deltion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Spilzorgers</dc:title>
  <dc:creator>Nico de Vries</dc:creator>
  <cp:lastModifiedBy>Gerry Van der Hulst</cp:lastModifiedBy>
  <cp:revision>39</cp:revision>
  <dcterms:created xsi:type="dcterms:W3CDTF">2015-04-01T07:06:56Z</dcterms:created>
  <dcterms:modified xsi:type="dcterms:W3CDTF">2015-10-08T11:40:21Z</dcterms:modified>
</cp:coreProperties>
</file>