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1" r:id="rId4"/>
    <p:sldId id="274" r:id="rId5"/>
    <p:sldId id="283" r:id="rId6"/>
    <p:sldId id="278" r:id="rId7"/>
    <p:sldId id="271" r:id="rId8"/>
    <p:sldId id="275" r:id="rId9"/>
    <p:sldId id="257" r:id="rId10"/>
    <p:sldId id="263" r:id="rId11"/>
    <p:sldId id="279" r:id="rId12"/>
    <p:sldId id="264" r:id="rId13"/>
    <p:sldId id="276" r:id="rId14"/>
    <p:sldId id="28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441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1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71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37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76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68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04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7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70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3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04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5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85757-8D3E-4447-B880-8EF6C41FC2B7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6BE1-4A28-4951-91CA-0342EC8F08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67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ehelpen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96" y="1892552"/>
            <a:ext cx="7868325" cy="29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66" y="220746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Vrijwilligerswerk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4518" y="1825625"/>
            <a:ext cx="1069928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heel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vrijwilligers</a:t>
            </a:r>
            <a:r>
              <a:rPr lang="en-GB" dirty="0" smtClean="0"/>
              <a:t> </a:t>
            </a:r>
            <a:r>
              <a:rPr lang="en-GB" dirty="0" err="1" smtClean="0"/>
              <a:t>actief</a:t>
            </a:r>
            <a:r>
              <a:rPr lang="en-GB" dirty="0" smtClean="0"/>
              <a:t> in Nederland.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nl-NL" dirty="0" smtClean="0"/>
              <a:t>Stellingen:</a:t>
            </a:r>
            <a:r>
              <a:rPr lang="nl-NL" dirty="0" smtClean="0">
                <a:solidFill>
                  <a:srgbClr val="00B050"/>
                </a:solidFill>
              </a:rPr>
              <a:t/>
            </a:r>
            <a:br>
              <a:rPr lang="nl-NL" dirty="0" smtClean="0">
                <a:solidFill>
                  <a:srgbClr val="00B050"/>
                </a:solidFill>
              </a:rPr>
            </a:br>
            <a:endParaRPr lang="nl-NL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i="1" dirty="0" smtClean="0"/>
              <a:t>1. Vrijwilligerswerk (in de zorg) is een plicht voor iedere Nederlander. Samen kunnen we de samenleving leefbaar maken/houden. Iedere Nederlander moet minstens één avond of dagdeel aan vrijwilligerswerk besteden.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 smtClean="0"/>
              <a:t>2. Uit onderzoek blijkt dat zorgorganisaties en vrijwilligersorganisaties niet goed samenwerken. Dat is logisch want het één is betaald en het ander vrijwillig. </a:t>
            </a:r>
            <a:endParaRPr lang="nl-NL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Galerij huiswerkopdrachten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0881" y="1690688"/>
            <a:ext cx="5303520" cy="435133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Plak je poster op</a:t>
            </a:r>
          </a:p>
          <a:p>
            <a:r>
              <a:rPr lang="nl-NL" dirty="0" smtClean="0"/>
              <a:t>Maak een ronde langs de posters</a:t>
            </a:r>
          </a:p>
          <a:p>
            <a:r>
              <a:rPr lang="nl-NL" dirty="0" smtClean="0"/>
              <a:t>Schrijf opmerkingen bij de posters</a:t>
            </a:r>
          </a:p>
          <a:p>
            <a:pPr marL="971550" lvl="1" indent="-701675">
              <a:buFont typeface="+mj-lt"/>
              <a:buAutoNum type="arabicPeriod"/>
            </a:pPr>
            <a:r>
              <a:rPr lang="nl-NL" sz="2200" dirty="0" smtClean="0"/>
              <a:t>Wat zijn goede manieren om het netwerk uit te breiden?</a:t>
            </a:r>
          </a:p>
          <a:p>
            <a:pPr marL="0" indent="0">
              <a:buNone/>
              <a:tabLst>
                <a:tab pos="269875" algn="l"/>
              </a:tabLst>
            </a:pPr>
            <a:r>
              <a:rPr lang="nl-NL" sz="2600" dirty="0" smtClean="0"/>
              <a:t>	2.    	</a:t>
            </a:r>
            <a:r>
              <a:rPr lang="nl-NL" sz="2200" dirty="0" smtClean="0"/>
              <a:t>Welke tips heb jij?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dirty="0" smtClean="0"/>
              <a:t>Centraal </a:t>
            </a:r>
          </a:p>
          <a:p>
            <a:r>
              <a:rPr lang="en-GB" dirty="0" err="1" smtClean="0"/>
              <a:t>Enkele</a:t>
            </a:r>
            <a:r>
              <a:rPr lang="en-GB" dirty="0" smtClean="0"/>
              <a:t> posters </a:t>
            </a:r>
            <a:r>
              <a:rPr lang="en-GB" dirty="0" err="1" smtClean="0"/>
              <a:t>samen</a:t>
            </a:r>
            <a:r>
              <a:rPr lang="en-GB" dirty="0" smtClean="0"/>
              <a:t> </a:t>
            </a:r>
            <a:r>
              <a:rPr lang="en-GB" dirty="0" err="1" smtClean="0"/>
              <a:t>bekijken</a:t>
            </a: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14904"/>
            <a:ext cx="3554529" cy="3727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01" y="2260651"/>
            <a:ext cx="2438400" cy="1313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98" y="4251429"/>
            <a:ext cx="1968237" cy="10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09710"/>
            <a:ext cx="10515600" cy="1095554"/>
          </a:xfrm>
        </p:spPr>
        <p:txBody>
          <a:bodyPr/>
          <a:lstStyle/>
          <a:p>
            <a:pPr algn="ctr"/>
            <a:r>
              <a:rPr lang="nl-NL" dirty="0" smtClean="0"/>
              <a:t>In groepjes van drie: rollenspel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837438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4000" dirty="0" smtClean="0"/>
              <a:t>Neem een voorbeeld van één van de posters</a:t>
            </a:r>
          </a:p>
          <a:p>
            <a:r>
              <a:rPr lang="nl-NL" sz="3100" dirty="0" smtClean="0"/>
              <a:t>De verzorgende vraagt iemand uit het meereizend konvooi om iets te doen.</a:t>
            </a:r>
          </a:p>
          <a:p>
            <a:r>
              <a:rPr lang="en-GB" sz="3100" dirty="0" err="1" smtClean="0"/>
              <a:t>Speel</a:t>
            </a:r>
            <a:r>
              <a:rPr lang="en-GB" sz="3100" dirty="0" smtClean="0"/>
              <a:t> de </a:t>
            </a:r>
            <a:r>
              <a:rPr lang="en-GB" sz="3100" dirty="0" err="1" smtClean="0"/>
              <a:t>situatie</a:t>
            </a:r>
            <a:r>
              <a:rPr lang="en-GB" sz="3100" dirty="0" smtClean="0"/>
              <a:t> met twee </a:t>
            </a:r>
            <a:r>
              <a:rPr lang="en-GB" sz="3100" dirty="0" err="1" smtClean="0"/>
              <a:t>mensen</a:t>
            </a:r>
            <a:r>
              <a:rPr lang="en-GB" sz="3100" dirty="0" smtClean="0"/>
              <a:t> </a:t>
            </a:r>
            <a:r>
              <a:rPr lang="en-GB" sz="3100" dirty="0" err="1" smtClean="0"/>
              <a:t>uit</a:t>
            </a:r>
            <a:r>
              <a:rPr lang="en-GB" sz="3100" dirty="0" smtClean="0"/>
              <a:t>. De </a:t>
            </a:r>
            <a:r>
              <a:rPr lang="en-GB" sz="3100" dirty="0" err="1" smtClean="0"/>
              <a:t>derde</a:t>
            </a:r>
            <a:r>
              <a:rPr lang="en-GB" sz="3100" dirty="0" smtClean="0"/>
              <a:t> </a:t>
            </a:r>
            <a:r>
              <a:rPr lang="en-GB" sz="3100" dirty="0" err="1" smtClean="0"/>
              <a:t>observeert</a:t>
            </a:r>
            <a:r>
              <a:rPr lang="en-GB" sz="3100" dirty="0" smtClean="0"/>
              <a:t>.</a:t>
            </a:r>
          </a:p>
          <a:p>
            <a:r>
              <a:rPr lang="en-GB" sz="3100" dirty="0" err="1" smtClean="0"/>
              <a:t>Nabespreking</a:t>
            </a:r>
            <a:r>
              <a:rPr lang="en-GB" sz="3100" dirty="0" smtClean="0"/>
              <a:t>:  </a:t>
            </a:r>
            <a:r>
              <a:rPr lang="en-GB" sz="3100" dirty="0" err="1"/>
              <a:t>d</a:t>
            </a:r>
            <a:r>
              <a:rPr lang="en-GB" sz="3100" dirty="0" err="1" smtClean="0"/>
              <a:t>egene</a:t>
            </a:r>
            <a:r>
              <a:rPr lang="en-GB" sz="3100" dirty="0" smtClean="0"/>
              <a:t> die </a:t>
            </a:r>
            <a:r>
              <a:rPr lang="en-GB" sz="3100" dirty="0" err="1" smtClean="0"/>
              <a:t>gevraagd</a:t>
            </a:r>
            <a:r>
              <a:rPr lang="en-GB" sz="3100" dirty="0" smtClean="0"/>
              <a:t> </a:t>
            </a:r>
            <a:r>
              <a:rPr lang="en-GB" sz="3100" dirty="0" err="1" smtClean="0"/>
              <a:t>werd</a:t>
            </a:r>
            <a:r>
              <a:rPr lang="en-GB" sz="3100" dirty="0" smtClean="0"/>
              <a:t>, </a:t>
            </a:r>
            <a:r>
              <a:rPr lang="en-GB" sz="3100" dirty="0" err="1" smtClean="0"/>
              <a:t>geeft</a:t>
            </a:r>
            <a:r>
              <a:rPr lang="en-GB" sz="3100" dirty="0" smtClean="0"/>
              <a:t> feedback. </a:t>
            </a:r>
            <a:r>
              <a:rPr lang="en-GB" sz="3100" dirty="0" err="1" smtClean="0"/>
              <a:t>Voelde</a:t>
            </a:r>
            <a:r>
              <a:rPr lang="en-GB" sz="3100" dirty="0" smtClean="0"/>
              <a:t> </a:t>
            </a:r>
            <a:r>
              <a:rPr lang="en-GB" sz="3100" dirty="0" err="1" smtClean="0"/>
              <a:t>hij</a:t>
            </a:r>
            <a:r>
              <a:rPr lang="en-GB" sz="3100" dirty="0" smtClean="0"/>
              <a:t>/</a:t>
            </a:r>
            <a:r>
              <a:rPr lang="en-GB" sz="3100" dirty="0" err="1" smtClean="0"/>
              <a:t>zij</a:t>
            </a:r>
            <a:r>
              <a:rPr lang="en-GB" sz="3100" dirty="0" smtClean="0"/>
              <a:t> </a:t>
            </a:r>
            <a:r>
              <a:rPr lang="en-GB" sz="3100" dirty="0" err="1" smtClean="0"/>
              <a:t>zich</a:t>
            </a:r>
            <a:r>
              <a:rPr lang="en-GB" sz="3100" dirty="0" smtClean="0"/>
              <a:t> </a:t>
            </a:r>
            <a:r>
              <a:rPr lang="en-GB" sz="3100" dirty="0" err="1" smtClean="0"/>
              <a:t>wel</a:t>
            </a:r>
            <a:r>
              <a:rPr lang="en-GB" sz="3100" dirty="0" smtClean="0"/>
              <a:t> of </a:t>
            </a:r>
            <a:r>
              <a:rPr lang="en-GB" sz="3100" dirty="0" err="1" smtClean="0"/>
              <a:t>niet</a:t>
            </a:r>
            <a:r>
              <a:rPr lang="en-GB" sz="3100" dirty="0" smtClean="0"/>
              <a:t> </a:t>
            </a:r>
            <a:r>
              <a:rPr lang="en-GB" sz="3100" dirty="0" err="1" smtClean="0"/>
              <a:t>uitgenodigd</a:t>
            </a:r>
            <a:r>
              <a:rPr lang="en-GB" sz="3100" dirty="0" smtClean="0"/>
              <a:t> om </a:t>
            </a:r>
            <a:r>
              <a:rPr lang="en-GB" sz="3100" dirty="0" err="1" smtClean="0"/>
              <a:t>iets</a:t>
            </a:r>
            <a:r>
              <a:rPr lang="en-GB" sz="3100" dirty="0" smtClean="0"/>
              <a:t> </a:t>
            </a:r>
            <a:r>
              <a:rPr lang="en-GB" sz="3100" dirty="0" err="1" smtClean="0"/>
              <a:t>te</a:t>
            </a:r>
            <a:r>
              <a:rPr lang="en-GB" sz="3100" dirty="0" smtClean="0"/>
              <a:t> </a:t>
            </a:r>
            <a:r>
              <a:rPr lang="en-GB" sz="3100" dirty="0" err="1" smtClean="0"/>
              <a:t>doen</a:t>
            </a:r>
            <a:r>
              <a:rPr lang="en-GB" sz="3100" dirty="0" smtClean="0"/>
              <a:t>? </a:t>
            </a:r>
            <a:r>
              <a:rPr lang="en-GB" sz="3100" dirty="0" err="1" smtClean="0"/>
              <a:t>Waarom</a:t>
            </a:r>
            <a:r>
              <a:rPr lang="en-GB" sz="3100" dirty="0" smtClean="0"/>
              <a:t>? </a:t>
            </a:r>
            <a:r>
              <a:rPr lang="en-GB" sz="3100" dirty="0" err="1" smtClean="0"/>
              <a:t>Welke</a:t>
            </a:r>
            <a:r>
              <a:rPr lang="en-GB" sz="3100" dirty="0" smtClean="0"/>
              <a:t> </a:t>
            </a:r>
            <a:r>
              <a:rPr lang="en-GB" sz="3100" dirty="0" err="1" smtClean="0"/>
              <a:t>emoties</a:t>
            </a:r>
            <a:r>
              <a:rPr lang="en-GB" sz="3100" dirty="0" smtClean="0"/>
              <a:t> </a:t>
            </a:r>
            <a:r>
              <a:rPr lang="en-GB" sz="3100" dirty="0" err="1" smtClean="0"/>
              <a:t>kwamen</a:t>
            </a:r>
            <a:r>
              <a:rPr lang="en-GB" sz="3100" dirty="0" smtClean="0"/>
              <a:t> </a:t>
            </a:r>
            <a:r>
              <a:rPr lang="en-GB" sz="3100" dirty="0" err="1" smtClean="0"/>
              <a:t>boven</a:t>
            </a:r>
            <a:r>
              <a:rPr lang="en-GB" sz="3100" dirty="0" smtClean="0"/>
              <a:t>?</a:t>
            </a:r>
          </a:p>
          <a:p>
            <a:r>
              <a:rPr lang="nl-NL" sz="3100" dirty="0" smtClean="0"/>
              <a:t>De observator geeft feedback: hoe pakte de verzorgende het aan? Wat werkte goed en wat zou beter kunnen?</a:t>
            </a:r>
          </a:p>
          <a:p>
            <a:r>
              <a:rPr lang="en-GB" sz="3100" dirty="0" err="1" smtClean="0"/>
              <a:t>Ruil</a:t>
            </a:r>
            <a:r>
              <a:rPr lang="en-GB" sz="3100" dirty="0" smtClean="0"/>
              <a:t> van </a:t>
            </a:r>
            <a:r>
              <a:rPr lang="en-GB" sz="3100" dirty="0" err="1" smtClean="0"/>
              <a:t>rol</a:t>
            </a:r>
            <a:r>
              <a:rPr lang="en-GB" dirty="0" smtClean="0"/>
              <a:t>.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Tijd: 30 minuten (3 x 10)</a:t>
            </a:r>
            <a:endParaRPr lang="nl-N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23" y="534838"/>
            <a:ext cx="2558578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11121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Evaluatie en vooruitblik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Evaluatieformulieren invullen en inleveren</a:t>
            </a:r>
          </a:p>
          <a:p>
            <a:r>
              <a:rPr lang="nl-NL" sz="2400" dirty="0" smtClean="0"/>
              <a:t>In één zin: hoe heb je de bijeenkomst ervaren?</a:t>
            </a:r>
          </a:p>
          <a:p>
            <a:r>
              <a:rPr lang="nl-NL" sz="2400" dirty="0" smtClean="0"/>
              <a:t>Volgende bijeenkomst: kijken vanuit de verzorgende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Huiswerk:</a:t>
            </a:r>
          </a:p>
          <a:p>
            <a:pPr lvl="1"/>
            <a:r>
              <a:rPr lang="nl-NL" dirty="0" smtClean="0"/>
              <a:t>E-module maken</a:t>
            </a:r>
          </a:p>
          <a:p>
            <a:pPr lvl="1"/>
            <a:r>
              <a:rPr lang="en-GB" dirty="0" err="1" smtClean="0"/>
              <a:t>Maak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poster van </a:t>
            </a:r>
            <a:r>
              <a:rPr lang="en-GB" dirty="0" err="1" smtClean="0"/>
              <a:t>jezelf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professional over </a:t>
            </a:r>
            <a:r>
              <a:rPr lang="en-GB" dirty="0" err="1" smtClean="0"/>
              <a:t>drie</a:t>
            </a:r>
            <a:r>
              <a:rPr lang="en-GB" dirty="0" smtClean="0"/>
              <a:t> </a:t>
            </a:r>
            <a:r>
              <a:rPr lang="en-GB" dirty="0" err="1" smtClean="0"/>
              <a:t>jaar</a:t>
            </a:r>
            <a:r>
              <a:rPr lang="en-GB" dirty="0" smtClean="0"/>
              <a:t>, </a:t>
            </a:r>
            <a:r>
              <a:rPr lang="en-GB" dirty="0" err="1" smtClean="0"/>
              <a:t>waarbij</a:t>
            </a:r>
            <a:r>
              <a:rPr lang="en-GB" dirty="0" smtClean="0"/>
              <a:t> je </a:t>
            </a:r>
            <a:r>
              <a:rPr lang="en-GB" dirty="0" err="1" smtClean="0"/>
              <a:t>totaal</a:t>
            </a:r>
            <a:r>
              <a:rPr lang="en-GB" dirty="0" smtClean="0"/>
              <a:t> in je element bent</a:t>
            </a:r>
          </a:p>
          <a:p>
            <a:pPr lvl="1"/>
            <a:r>
              <a:rPr lang="en-GB" dirty="0" smtClean="0"/>
              <a:t>Wees </a:t>
            </a:r>
            <a:r>
              <a:rPr lang="en-GB" dirty="0" err="1" smtClean="0"/>
              <a:t>creatief</a:t>
            </a:r>
            <a:endParaRPr lang="nl-NL" dirty="0" smtClean="0"/>
          </a:p>
          <a:p>
            <a:pPr lvl="1"/>
            <a:r>
              <a:rPr lang="nl-NL" dirty="0"/>
              <a:t>N</a:t>
            </a:r>
            <a:r>
              <a:rPr lang="nl-NL" dirty="0" smtClean="0"/>
              <a:t>eem de poster mee naar de volgende bijeenkomst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0979" y="1778913"/>
            <a:ext cx="3231587" cy="1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255" y="2248687"/>
            <a:ext cx="7868325" cy="299708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319688" y="924025"/>
            <a:ext cx="771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+mj-lt"/>
              </a:rPr>
              <a:t>Dank voor je aandacht!</a:t>
            </a:r>
            <a:endParaRPr lang="nl-NL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3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61" y="1430775"/>
            <a:ext cx="6300000" cy="50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901" y="353557"/>
            <a:ext cx="9875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Welkom bij de </a:t>
            </a:r>
            <a:r>
              <a:rPr lang="en-GB" sz="3200" dirty="0" err="1" smtClean="0"/>
              <a:t>derde</a:t>
            </a:r>
            <a:r>
              <a:rPr lang="en-GB" sz="3200" dirty="0" smtClean="0"/>
              <a:t> </a:t>
            </a:r>
            <a:r>
              <a:rPr lang="en-GB" sz="3200" dirty="0" err="1" smtClean="0"/>
              <a:t>bijeenkomst</a:t>
            </a:r>
            <a:r>
              <a:rPr lang="en-GB" sz="3200" dirty="0" smtClean="0"/>
              <a:t> van </a:t>
            </a:r>
            <a:r>
              <a:rPr lang="en-GB" sz="3200" dirty="0" err="1" smtClean="0"/>
              <a:t>Familie</a:t>
            </a:r>
            <a:r>
              <a:rPr lang="en-GB" sz="3200" dirty="0" smtClean="0"/>
              <a:t> (in)</a:t>
            </a:r>
            <a:r>
              <a:rPr lang="en-GB" sz="3200" dirty="0" err="1" smtClean="0"/>
              <a:t>zicht</a:t>
            </a:r>
            <a:endParaRPr lang="en-GB" sz="3200" dirty="0" smtClean="0"/>
          </a:p>
          <a:p>
            <a:pPr algn="ctr"/>
            <a:r>
              <a:rPr lang="en-GB" sz="3200" b="1" dirty="0" smtClean="0"/>
              <a:t>Het </a:t>
            </a:r>
            <a:r>
              <a:rPr lang="en-GB" sz="3200" b="1" dirty="0" err="1" smtClean="0"/>
              <a:t>netwerk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859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3625" y="497305"/>
            <a:ext cx="9144000" cy="1079059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Programma</a:t>
            </a:r>
            <a:r>
              <a:rPr lang="en-GB" sz="3600" dirty="0" smtClean="0"/>
              <a:t> </a:t>
            </a:r>
            <a:r>
              <a:rPr lang="en-GB" sz="3600" dirty="0" err="1" smtClean="0"/>
              <a:t>bijeenkomst</a:t>
            </a: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600" dirty="0" smtClean="0"/>
              <a:t>‘Het </a:t>
            </a:r>
            <a:r>
              <a:rPr lang="en-GB" sz="3600" dirty="0" err="1"/>
              <a:t>n</a:t>
            </a:r>
            <a:r>
              <a:rPr lang="en-GB" sz="3600" dirty="0" err="1" smtClean="0"/>
              <a:t>etwerk</a:t>
            </a:r>
            <a:r>
              <a:rPr lang="en-GB" sz="3600" dirty="0" smtClean="0"/>
              <a:t>’</a:t>
            </a: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1699404"/>
            <a:ext cx="9144000" cy="4330460"/>
          </a:xfrm>
        </p:spPr>
        <p:txBody>
          <a:bodyPr/>
          <a:lstStyle/>
          <a:p>
            <a:pPr algn="l"/>
            <a:endParaRPr lang="nl-NL" dirty="0" smtClean="0"/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Introductie: wat gaan we doen?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Startronde: hoe heb je de voorbereiding ervaren (in één zin)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Terugblik op de e-module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z="2400" dirty="0" err="1" smtClean="0"/>
              <a:t>Ouder</a:t>
            </a:r>
            <a:r>
              <a:rPr lang="en-GB" sz="2400" dirty="0" smtClean="0"/>
              <a:t> of </a:t>
            </a:r>
            <a:r>
              <a:rPr lang="en-GB" sz="2400" dirty="0" err="1" smtClean="0"/>
              <a:t>mantelzorger</a:t>
            </a:r>
            <a:r>
              <a:rPr lang="en-GB" sz="2400" dirty="0" smtClean="0"/>
              <a:t> </a:t>
            </a:r>
            <a:r>
              <a:rPr lang="en-GB" sz="2400" dirty="0" err="1" smtClean="0"/>
              <a:t>vertelt</a:t>
            </a:r>
            <a:r>
              <a:rPr lang="en-GB" sz="2400" dirty="0" smtClean="0"/>
              <a:t> over </a:t>
            </a:r>
            <a:r>
              <a:rPr lang="en-GB" sz="2400" dirty="0" err="1" smtClean="0"/>
              <a:t>zijn</a:t>
            </a:r>
            <a:r>
              <a:rPr lang="en-GB" sz="2400" dirty="0" smtClean="0"/>
              <a:t> of </a:t>
            </a:r>
            <a:r>
              <a:rPr lang="en-GB" sz="2400" dirty="0" err="1" smtClean="0"/>
              <a:t>haar</a:t>
            </a:r>
            <a:r>
              <a:rPr lang="en-GB" sz="2400" dirty="0" smtClean="0"/>
              <a:t> </a:t>
            </a:r>
            <a:r>
              <a:rPr lang="en-GB" sz="2400" dirty="0" err="1" smtClean="0"/>
              <a:t>netwerk</a:t>
            </a:r>
            <a:endParaRPr lang="nl-NL" sz="2400" dirty="0" smtClean="0"/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Huiswerkopdracht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Korte pauze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Opdracht Sociaal Konvooi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sz="2400" dirty="0" smtClean="0"/>
              <a:t>Evaluatie en vooruitblik</a:t>
            </a:r>
            <a:endParaRPr lang="nl-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4005"/>
            <a:ext cx="10515600" cy="1430366"/>
          </a:xfrm>
        </p:spPr>
        <p:txBody>
          <a:bodyPr>
            <a:normAutofit/>
          </a:bodyPr>
          <a:lstStyle/>
          <a:p>
            <a:pPr algn="ctr"/>
            <a:r>
              <a:rPr lang="nl-NL" sz="3600" dirty="0" smtClean="0"/>
              <a:t>Hoe heb je de voorbereiding ervaren?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nl-NL" dirty="0" smtClean="0"/>
              <a:t>	In één zin.......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8" y="1584371"/>
            <a:ext cx="3085393" cy="440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57" y="2547018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E-module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80" y="1825625"/>
            <a:ext cx="6317768" cy="1190626"/>
          </a:xfrm>
        </p:spPr>
        <p:txBody>
          <a:bodyPr>
            <a:normAutofit/>
          </a:bodyPr>
          <a:lstStyle/>
          <a:p>
            <a:r>
              <a:rPr lang="nl-NL" dirty="0" smtClean="0"/>
              <a:t>   Roept u maar</a:t>
            </a:r>
          </a:p>
          <a:p>
            <a:pPr marL="914400" lvl="2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48" y="1690688"/>
            <a:ext cx="4868039" cy="3212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" y="2873829"/>
            <a:ext cx="61493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Het konvooi </a:t>
            </a:r>
            <a:r>
              <a:rPr lang="nl-NL" sz="2800" dirty="0" smtClean="0"/>
              <a:t>reist </a:t>
            </a:r>
            <a:r>
              <a:rPr lang="nl-NL" sz="2800" dirty="0" smtClean="0"/>
              <a:t>met </a:t>
            </a:r>
            <a:r>
              <a:rPr lang="nl-NL" sz="2800" dirty="0" smtClean="0"/>
              <a:t>je </a:t>
            </a:r>
            <a:r>
              <a:rPr lang="nl-NL" sz="2800" dirty="0" smtClean="0"/>
              <a:t>mee.</a:t>
            </a:r>
            <a:endParaRPr lang="nl-NL" sz="2800" dirty="0" smtClean="0"/>
          </a:p>
          <a:p>
            <a:endParaRPr lang="nl-NL" dirty="0"/>
          </a:p>
          <a:p>
            <a:r>
              <a:rPr lang="nl-NL" sz="2000" dirty="0"/>
              <a:t>Juist in </a:t>
            </a:r>
            <a:r>
              <a:rPr lang="nl-NL" sz="2000" dirty="0" smtClean="0"/>
              <a:t>tijden </a:t>
            </a:r>
            <a:r>
              <a:rPr lang="nl-NL" sz="2000" dirty="0"/>
              <a:t>dat je het moeilijk </a:t>
            </a:r>
            <a:r>
              <a:rPr lang="nl-NL" sz="2000" dirty="0" smtClean="0"/>
              <a:t>hebt, </a:t>
            </a:r>
            <a:r>
              <a:rPr lang="nl-NL" sz="2000" dirty="0"/>
              <a:t>is een sterk Sociaal Konvooi belangrijk. </a:t>
            </a:r>
            <a:r>
              <a:rPr lang="nl-NL" sz="2000" dirty="0" smtClean="0"/>
              <a:t>Op </a:t>
            </a:r>
            <a:r>
              <a:rPr lang="nl-NL" sz="2000" dirty="0"/>
              <a:t>de momenten dat het nodig is, geef jij steun aan hen en zij aan jou</a:t>
            </a:r>
            <a:r>
              <a:rPr lang="nl-NL" sz="2000" dirty="0" smtClean="0"/>
              <a:t>.</a:t>
            </a:r>
          </a:p>
          <a:p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Hoe </a:t>
            </a:r>
            <a:r>
              <a:rPr lang="en-GB" sz="2000" dirty="0" err="1"/>
              <a:t>verandert</a:t>
            </a:r>
            <a:r>
              <a:rPr lang="en-GB" sz="2000" dirty="0"/>
              <a:t> het </a:t>
            </a:r>
            <a:r>
              <a:rPr lang="en-GB" sz="2000" dirty="0" err="1"/>
              <a:t>konvooi</a:t>
            </a:r>
            <a:r>
              <a:rPr lang="en-GB" sz="2000" dirty="0"/>
              <a:t> (</a:t>
            </a:r>
            <a:r>
              <a:rPr lang="en-GB" sz="2000" dirty="0" err="1"/>
              <a:t>voor</a:t>
            </a:r>
            <a:r>
              <a:rPr lang="en-GB" sz="2000" dirty="0"/>
              <a:t> de </a:t>
            </a:r>
            <a:r>
              <a:rPr lang="en-GB" sz="2000" dirty="0" err="1"/>
              <a:t>oudere</a:t>
            </a:r>
            <a:r>
              <a:rPr lang="en-GB" sz="2000" dirty="0"/>
              <a:t>, </a:t>
            </a:r>
            <a:r>
              <a:rPr lang="en-GB" sz="2000" dirty="0" err="1"/>
              <a:t>voor</a:t>
            </a:r>
            <a:r>
              <a:rPr lang="en-GB" sz="2000" dirty="0"/>
              <a:t> de </a:t>
            </a:r>
            <a:r>
              <a:rPr lang="en-GB" sz="2000" dirty="0" err="1"/>
              <a:t>mantelzorger</a:t>
            </a:r>
            <a:r>
              <a:rPr lang="en-GB" sz="2000" dirty="0"/>
              <a:t>) </a:t>
            </a:r>
            <a:r>
              <a:rPr lang="en-GB" sz="2000" dirty="0" err="1" smtClean="0"/>
              <a:t>wanneer</a:t>
            </a:r>
            <a:r>
              <a:rPr lang="en-GB" sz="2000" dirty="0" smtClean="0"/>
              <a:t> 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/>
              <a:t>langdurig</a:t>
            </a:r>
            <a:r>
              <a:rPr lang="en-GB" sz="2000" dirty="0"/>
              <a:t> </a:t>
            </a:r>
            <a:r>
              <a:rPr lang="en-GB" sz="2000" dirty="0" err="1"/>
              <a:t>zorg</a:t>
            </a:r>
            <a:r>
              <a:rPr lang="en-GB" sz="2000" dirty="0"/>
              <a:t> </a:t>
            </a:r>
            <a:r>
              <a:rPr lang="en-GB" sz="2000" dirty="0" err="1"/>
              <a:t>nodig</a:t>
            </a:r>
            <a:r>
              <a:rPr lang="en-GB" sz="2000" dirty="0"/>
              <a:t> is?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56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verhaal van......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699" y="220746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De participerende burger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8544" y="4237151"/>
            <a:ext cx="9136293" cy="218106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Van verzorgingsstaat naar participatiemaatschappij</a:t>
            </a:r>
          </a:p>
          <a:p>
            <a:pPr lvl="1"/>
            <a:r>
              <a:rPr lang="nl-NL" dirty="0" smtClean="0"/>
              <a:t>Op welke manier helpen we elkaar? </a:t>
            </a:r>
          </a:p>
          <a:p>
            <a:pPr lvl="1"/>
            <a:r>
              <a:rPr lang="nl-NL" dirty="0" smtClean="0"/>
              <a:t>Kun je een voorbeeld geven van hoe je een ander hebt geholpen?</a:t>
            </a:r>
          </a:p>
          <a:p>
            <a:pPr lvl="1"/>
            <a:r>
              <a:rPr lang="nl-NL" dirty="0" smtClean="0"/>
              <a:t>Hoe kunnen we op een prettige manier gebruik van elkaar maken?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06" y="1690688"/>
            <a:ext cx="9344025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838200" y="3949833"/>
            <a:ext cx="8602980" cy="246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uurthulpverlening organiseren</a:t>
            </a:r>
          </a:p>
          <a:p>
            <a:pPr lvl="1"/>
            <a:r>
              <a:rPr lang="nl-NL" dirty="0" smtClean="0"/>
              <a:t>Maak jij gebruik van websites </a:t>
            </a:r>
            <a:r>
              <a:rPr lang="nl-NL" dirty="0"/>
              <a:t> </a:t>
            </a:r>
            <a:r>
              <a:rPr lang="nl-NL" dirty="0" smtClean="0"/>
              <a:t>als </a:t>
            </a:r>
            <a:r>
              <a:rPr lang="nl-NL" b="1" dirty="0" smtClean="0">
                <a:solidFill>
                  <a:srgbClr val="FF9933"/>
                </a:solidFill>
              </a:rPr>
              <a:t>wehelpen.n</a:t>
            </a:r>
            <a:r>
              <a:rPr lang="nl-NL" sz="2800" b="1" dirty="0" smtClean="0">
                <a:solidFill>
                  <a:srgbClr val="FF9933"/>
                </a:solidFill>
              </a:rPr>
              <a:t>l</a:t>
            </a:r>
            <a:r>
              <a:rPr lang="nl-NL" sz="2800" dirty="0" smtClean="0"/>
              <a:t>?</a:t>
            </a:r>
            <a:r>
              <a:rPr lang="nl-NL" sz="2800" b="1" dirty="0" smtClean="0"/>
              <a:t> </a:t>
            </a:r>
          </a:p>
          <a:p>
            <a:pPr lvl="1"/>
            <a:r>
              <a:rPr lang="nl-NL" dirty="0" smtClean="0"/>
              <a:t>Wat zijn volgens jou goede manieren om hulp in de buurt te stimuleren? 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70" y="334219"/>
            <a:ext cx="3127620" cy="2317790"/>
          </a:xfrm>
          <a:prstGeom prst="rect">
            <a:avLst/>
          </a:prstGeom>
        </p:spPr>
      </p:pic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4"/>
          <a:srcRect l="19667" t="12000" r="15958" b="4222"/>
          <a:stretch/>
        </p:blipFill>
        <p:spPr>
          <a:xfrm>
            <a:off x="6948291" y="457833"/>
            <a:ext cx="4770239" cy="34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</p:spPr>
        <p:txBody>
          <a:bodyPr/>
          <a:lstStyle/>
          <a:p>
            <a:pPr algn="ctr"/>
            <a:r>
              <a:rPr lang="nl-NL" dirty="0" smtClean="0"/>
              <a:t>Wat is ‘weerkaatst plezier’?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013" y="1830594"/>
            <a:ext cx="8412480" cy="458762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</a:t>
            </a:r>
            <a:r>
              <a:rPr lang="nl-NL" dirty="0" smtClean="0"/>
              <a:t>et </a:t>
            </a:r>
            <a:r>
              <a:rPr lang="nl-NL" dirty="0">
                <a:solidFill>
                  <a:srgbClr val="FF0000"/>
                </a:solidFill>
              </a:rPr>
              <a:t>plezier (genoegen, </a:t>
            </a:r>
            <a:r>
              <a:rPr lang="nl-NL" dirty="0" smtClean="0">
                <a:solidFill>
                  <a:srgbClr val="FF0000"/>
                </a:solidFill>
              </a:rPr>
              <a:t>voldoening) </a:t>
            </a:r>
            <a:r>
              <a:rPr lang="nl-NL" dirty="0" smtClean="0"/>
              <a:t>dat </a:t>
            </a:r>
            <a:r>
              <a:rPr lang="nl-NL" dirty="0"/>
              <a:t>je kunt ervaren wanneer je </a:t>
            </a:r>
            <a:r>
              <a:rPr lang="nl-NL" dirty="0">
                <a:solidFill>
                  <a:srgbClr val="FF0000"/>
                </a:solidFill>
              </a:rPr>
              <a:t>een ander </a:t>
            </a:r>
            <a:r>
              <a:rPr lang="nl-NL" dirty="0"/>
              <a:t>plezier (voldoening, </a:t>
            </a:r>
            <a:r>
              <a:rPr lang="nl-NL" dirty="0" smtClean="0"/>
              <a:t>genoegen </a:t>
            </a:r>
            <a:r>
              <a:rPr lang="nl-NL" dirty="0"/>
              <a:t>of meer in het </a:t>
            </a:r>
            <a:r>
              <a:rPr lang="nl-NL" dirty="0" smtClean="0"/>
              <a:t>algemeen: kwaliteit </a:t>
            </a:r>
            <a:r>
              <a:rPr lang="nl-NL" dirty="0"/>
              <a:t>van leven) kunt verschaffen. </a:t>
            </a:r>
            <a:endParaRPr lang="nl-NL" dirty="0" smtClean="0"/>
          </a:p>
          <a:p>
            <a:r>
              <a:rPr lang="nl-NL" dirty="0" smtClean="0"/>
              <a:t>Deze </a:t>
            </a:r>
            <a:r>
              <a:rPr lang="nl-NL" dirty="0"/>
              <a:t>ervaring kunnen ouders bijvoorbeeld hebben wanneer </a:t>
            </a:r>
            <a:r>
              <a:rPr lang="nl-NL" dirty="0" smtClean="0"/>
              <a:t>ze hun </a:t>
            </a:r>
            <a:r>
              <a:rPr lang="nl-NL" dirty="0"/>
              <a:t>kinderen </a:t>
            </a:r>
            <a:r>
              <a:rPr lang="nl-NL" dirty="0" smtClean="0"/>
              <a:t>ergens een plezier mee doen. </a:t>
            </a:r>
          </a:p>
          <a:p>
            <a:r>
              <a:rPr lang="nl-NL" dirty="0" smtClean="0"/>
              <a:t>Mantelzorgers en vrijwilligers ontlenen </a:t>
            </a:r>
            <a:r>
              <a:rPr lang="nl-NL" dirty="0" smtClean="0">
                <a:solidFill>
                  <a:srgbClr val="FF0000"/>
                </a:solidFill>
              </a:rPr>
              <a:t>plezier </a:t>
            </a:r>
            <a:r>
              <a:rPr lang="nl-NL" dirty="0" smtClean="0"/>
              <a:t>en </a:t>
            </a:r>
            <a:r>
              <a:rPr lang="nl-NL" dirty="0" smtClean="0">
                <a:solidFill>
                  <a:srgbClr val="FF0000"/>
                </a:solidFill>
              </a:rPr>
              <a:t>motivatie </a:t>
            </a:r>
            <a:r>
              <a:rPr lang="nl-NL" dirty="0"/>
              <a:t>aan </a:t>
            </a:r>
            <a:r>
              <a:rPr lang="nl-NL" dirty="0" smtClean="0"/>
              <a:t>de ervaring dat </a:t>
            </a:r>
            <a:r>
              <a:rPr lang="nl-NL" dirty="0"/>
              <a:t>ze </a:t>
            </a:r>
            <a:r>
              <a:rPr lang="nl-NL" dirty="0" smtClean="0">
                <a:solidFill>
                  <a:srgbClr val="FF0000"/>
                </a:solidFill>
              </a:rPr>
              <a:t>de </a:t>
            </a:r>
            <a:r>
              <a:rPr lang="nl-NL" dirty="0">
                <a:solidFill>
                  <a:srgbClr val="FF0000"/>
                </a:solidFill>
              </a:rPr>
              <a:t>cliënt </a:t>
            </a:r>
            <a:r>
              <a:rPr lang="nl-NL" dirty="0" smtClean="0">
                <a:solidFill>
                  <a:srgbClr val="FF0000"/>
                </a:solidFill>
              </a:rPr>
              <a:t>een plezier doen</a:t>
            </a:r>
            <a:r>
              <a:rPr lang="nl-NL" dirty="0" smtClean="0"/>
              <a:t>.</a:t>
            </a:r>
          </a:p>
          <a:p>
            <a:r>
              <a:rPr lang="nl-NL" dirty="0">
                <a:solidFill>
                  <a:prstClr val="black"/>
                </a:solidFill>
              </a:rPr>
              <a:t>Weerkaatst plezier speelt </a:t>
            </a:r>
            <a:r>
              <a:rPr lang="nl-NL" dirty="0" smtClean="0">
                <a:solidFill>
                  <a:prstClr val="black"/>
                </a:solidFill>
              </a:rPr>
              <a:t>dus een </a:t>
            </a:r>
            <a:r>
              <a:rPr lang="nl-NL" dirty="0">
                <a:solidFill>
                  <a:prstClr val="black"/>
                </a:solidFill>
              </a:rPr>
              <a:t>belangrijke rol in de motivatie.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31" y="2375442"/>
            <a:ext cx="3671263" cy="2645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31" y="6191794"/>
            <a:ext cx="1400470" cy="4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482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Programma bijeenkomst  ‘Het netwerk’</vt:lpstr>
      <vt:lpstr>Hoe heb je de voorbereiding ervaren?</vt:lpstr>
      <vt:lpstr>de E-module</vt:lpstr>
      <vt:lpstr>Het verhaal van......</vt:lpstr>
      <vt:lpstr>De participerende burger</vt:lpstr>
      <vt:lpstr>PowerPoint Presentation</vt:lpstr>
      <vt:lpstr>Wat is ‘weerkaatst plezier’?</vt:lpstr>
      <vt:lpstr>Vrijwilligerswerk</vt:lpstr>
      <vt:lpstr>Galerij huiswerkopdrachten</vt:lpstr>
      <vt:lpstr>In groepjes van drie: rollenspel</vt:lpstr>
      <vt:lpstr>Evaluatie en vooruitblik</vt:lpstr>
      <vt:lpstr>PowerPoint Presentation</vt:lpstr>
    </vt:vector>
  </TitlesOfParts>
  <Company>Deltion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Spilzorgers</dc:title>
  <dc:creator>Nico de Vries</dc:creator>
  <cp:lastModifiedBy>Gerry Van der Hulst</cp:lastModifiedBy>
  <cp:revision>39</cp:revision>
  <dcterms:created xsi:type="dcterms:W3CDTF">2015-04-01T07:06:56Z</dcterms:created>
  <dcterms:modified xsi:type="dcterms:W3CDTF">2015-10-07T13:41:19Z</dcterms:modified>
</cp:coreProperties>
</file>