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3" r:id="rId2"/>
    <p:sldId id="274" r:id="rId3"/>
    <p:sldId id="256" r:id="rId4"/>
    <p:sldId id="257" r:id="rId5"/>
    <p:sldId id="275" r:id="rId6"/>
    <p:sldId id="260" r:id="rId7"/>
    <p:sldId id="259" r:id="rId8"/>
    <p:sldId id="276" r:id="rId9"/>
    <p:sldId id="277" r:id="rId10"/>
    <p:sldId id="261" r:id="rId11"/>
    <p:sldId id="263" r:id="rId12"/>
    <p:sldId id="262" r:id="rId13"/>
    <p:sldId id="278" r:id="rId14"/>
    <p:sldId id="279" r:id="rId15"/>
    <p:sldId id="280" r:id="rId16"/>
    <p:sldId id="281" r:id="rId17"/>
    <p:sldId id="258" r:id="rId18"/>
    <p:sldId id="283" r:id="rId19"/>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4634" autoAdjust="0"/>
  </p:normalViewPr>
  <p:slideViewPr>
    <p:cSldViewPr snapToGrid="0">
      <p:cViewPr varScale="1">
        <p:scale>
          <a:sx n="39" d="100"/>
          <a:sy n="39" d="100"/>
        </p:scale>
        <p:origin x="48" y="15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57006B7-3066-4DCD-B2CC-B5EE778A1B7B}" type="datetimeFigureOut">
              <a:rPr lang="nl-NL" smtClean="0"/>
              <a:t>8-10-2015</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9ECBCF0-B328-4069-AB26-AAF66E4605C6}" type="slidenum">
              <a:rPr lang="nl-NL" smtClean="0"/>
              <a:t>‹#›</a:t>
            </a:fld>
            <a:endParaRPr lang="nl-NL"/>
          </a:p>
        </p:txBody>
      </p:sp>
    </p:spTree>
    <p:extLst>
      <p:ext uri="{BB962C8B-B14F-4D97-AF65-F5344CB8AC3E}">
        <p14:creationId xmlns:p14="http://schemas.microsoft.com/office/powerpoint/2010/main" val="2260886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9CFA8FB-0BC6-43BE-BD0B-AA7BB16273AA}" type="datetimeFigureOut">
              <a:rPr lang="nl-NL" smtClean="0"/>
              <a:t>8-10-2015</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C99EF27-1D28-41F7-85AD-228BF869E477}" type="slidenum">
              <a:rPr lang="nl-NL" smtClean="0"/>
              <a:t>‹#›</a:t>
            </a:fld>
            <a:endParaRPr lang="nl-NL"/>
          </a:p>
        </p:txBody>
      </p:sp>
    </p:spTree>
    <p:extLst>
      <p:ext uri="{BB962C8B-B14F-4D97-AF65-F5344CB8AC3E}">
        <p14:creationId xmlns:p14="http://schemas.microsoft.com/office/powerpoint/2010/main" val="263833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C99EF27-1D28-41F7-85AD-228BF869E477}" type="slidenum">
              <a:rPr lang="nl-NL" smtClean="0"/>
              <a:t>10</a:t>
            </a:fld>
            <a:endParaRPr lang="nl-NL"/>
          </a:p>
        </p:txBody>
      </p:sp>
    </p:spTree>
    <p:extLst>
      <p:ext uri="{BB962C8B-B14F-4D97-AF65-F5344CB8AC3E}">
        <p14:creationId xmlns:p14="http://schemas.microsoft.com/office/powerpoint/2010/main" val="7955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BF3E3C0-99F8-4218-995F-1F30A9F7C556}"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54170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BF3E3C0-99F8-4218-995F-1F30A9F7C556}"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47580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BF3E3C0-99F8-4218-995F-1F30A9F7C556}"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152477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BF3E3C0-99F8-4218-995F-1F30A9F7C556}"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74535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BF3E3C0-99F8-4218-995F-1F30A9F7C556}"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8157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BF3E3C0-99F8-4218-995F-1F30A9F7C556}" type="datetimeFigureOut">
              <a:rPr lang="nl-NL" smtClean="0"/>
              <a:t>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373035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BF3E3C0-99F8-4218-995F-1F30A9F7C556}" type="datetimeFigureOut">
              <a:rPr lang="nl-NL" smtClean="0"/>
              <a:t>8-10-2015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270278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BF3E3C0-99F8-4218-995F-1F30A9F7C556}" type="datetimeFigureOut">
              <a:rPr lang="nl-NL" smtClean="0"/>
              <a:t>8-10-2015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252926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F3E3C0-99F8-4218-995F-1F30A9F7C556}" type="datetimeFigureOut">
              <a:rPr lang="nl-NL" smtClean="0"/>
              <a:t>8-10-2015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225421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BF3E3C0-99F8-4218-995F-1F30A9F7C556}" type="datetimeFigureOut">
              <a:rPr lang="nl-NL" smtClean="0"/>
              <a:t>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261070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BF3E3C0-99F8-4218-995F-1F30A9F7C556}" type="datetimeFigureOut">
              <a:rPr lang="nl-NL" smtClean="0"/>
              <a:t>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9212C7E-56A6-4534-B025-9CA0A287AAD6}" type="slidenum">
              <a:rPr lang="nl-NL" smtClean="0"/>
              <a:t>‹#›</a:t>
            </a:fld>
            <a:endParaRPr lang="nl-NL"/>
          </a:p>
        </p:txBody>
      </p:sp>
    </p:spTree>
    <p:extLst>
      <p:ext uri="{BB962C8B-B14F-4D97-AF65-F5344CB8AC3E}">
        <p14:creationId xmlns:p14="http://schemas.microsoft.com/office/powerpoint/2010/main" val="90909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3E3C0-99F8-4218-995F-1F30A9F7C556}" type="datetimeFigureOut">
              <a:rPr lang="nl-NL" smtClean="0"/>
              <a:t>8-10-2015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12C7E-56A6-4534-B025-9CA0A287AAD6}" type="slidenum">
              <a:rPr lang="nl-NL" smtClean="0"/>
              <a:t>‹#›</a:t>
            </a:fld>
            <a:endParaRPr lang="nl-NL"/>
          </a:p>
        </p:txBody>
      </p:sp>
    </p:spTree>
    <p:extLst>
      <p:ext uri="{BB962C8B-B14F-4D97-AF65-F5344CB8AC3E}">
        <p14:creationId xmlns:p14="http://schemas.microsoft.com/office/powerpoint/2010/main" val="58784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youtube.com/watch?v=asCWJApq1z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5255" y="1639087"/>
            <a:ext cx="7868325" cy="2997082"/>
          </a:xfrm>
          <a:prstGeom prst="rect">
            <a:avLst/>
          </a:prstGeom>
        </p:spPr>
      </p:pic>
    </p:spTree>
    <p:extLst>
      <p:ext uri="{BB962C8B-B14F-4D97-AF65-F5344CB8AC3E}">
        <p14:creationId xmlns:p14="http://schemas.microsoft.com/office/powerpoint/2010/main" val="148640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283" y="413253"/>
            <a:ext cx="10515600" cy="1102727"/>
          </a:xfrm>
        </p:spPr>
        <p:txBody>
          <a:bodyPr/>
          <a:lstStyle/>
          <a:p>
            <a:pPr algn="ctr"/>
            <a:r>
              <a:rPr lang="nl-NL" dirty="0" smtClean="0"/>
              <a:t>Keuze: uitwisselen ervaringen in groepjes</a:t>
            </a:r>
            <a:endParaRPr lang="nl-NL" dirty="0"/>
          </a:p>
        </p:txBody>
      </p:sp>
      <p:sp>
        <p:nvSpPr>
          <p:cNvPr id="3" name="Tijdelijke aanduiding voor inhoud 2"/>
          <p:cNvSpPr>
            <a:spLocks noGrp="1"/>
          </p:cNvSpPr>
          <p:nvPr>
            <p:ph idx="1"/>
          </p:nvPr>
        </p:nvSpPr>
        <p:spPr>
          <a:xfrm>
            <a:off x="677779" y="1881863"/>
            <a:ext cx="6717632" cy="3116627"/>
          </a:xfrm>
        </p:spPr>
        <p:txBody>
          <a:bodyPr>
            <a:noAutofit/>
          </a:bodyPr>
          <a:lstStyle/>
          <a:p>
            <a:pPr marL="0" indent="0">
              <a:buNone/>
            </a:pPr>
            <a:r>
              <a:rPr lang="nl-NL" sz="2400" dirty="0" smtClean="0"/>
              <a:t>Ter inleiding: </a:t>
            </a:r>
            <a:br>
              <a:rPr lang="nl-NL" sz="2400" dirty="0" smtClean="0"/>
            </a:br>
            <a:r>
              <a:rPr lang="nl-NL" sz="2400" dirty="0" smtClean="0"/>
              <a:t>Klik op de afbeelding en de film begint</a:t>
            </a:r>
            <a:br>
              <a:rPr lang="nl-NL" sz="2400" dirty="0" smtClean="0"/>
            </a:br>
            <a:endParaRPr lang="nl-NL" sz="2400" dirty="0" smtClean="0"/>
          </a:p>
          <a:p>
            <a:r>
              <a:rPr lang="nl-NL" sz="2400" dirty="0" smtClean="0"/>
              <a:t>Vorm groepjes met mantelzorger / oudere / ervaringsdeskundige</a:t>
            </a:r>
          </a:p>
          <a:p>
            <a:r>
              <a:rPr lang="nl-NL" sz="2400" dirty="0" smtClean="0"/>
              <a:t>Wissel ervaringen uit over mantelzorg en hulpverlening</a:t>
            </a:r>
          </a:p>
          <a:p>
            <a:r>
              <a:rPr lang="nl-NL" sz="2400" dirty="0" smtClean="0"/>
              <a:t>Maak Top 5 van fouten in de samenwerking</a:t>
            </a:r>
          </a:p>
          <a:p>
            <a:pPr marL="0" indent="0">
              <a:buNone/>
            </a:pPr>
            <a:r>
              <a:rPr lang="nl-NL" sz="2400" dirty="0" smtClean="0"/>
              <a:t/>
            </a:r>
            <a:br>
              <a:rPr lang="nl-NL" sz="2400" dirty="0" smtClean="0"/>
            </a:br>
            <a:r>
              <a:rPr lang="nl-NL" sz="2400" dirty="0" smtClean="0"/>
              <a:t>Tijd: 20 minuten - Woordvoerder koppelt terug</a:t>
            </a:r>
            <a:endParaRPr lang="nl-NL"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5" name="Picture 4">
            <a:hlinkClick r:id="rId4"/>
          </p:cNvPr>
          <p:cNvPicPr>
            <a:picLocks noChangeAspect="1"/>
          </p:cNvPicPr>
          <p:nvPr/>
        </p:nvPicPr>
        <p:blipFill rotWithShape="1">
          <a:blip r:embed="rId5"/>
          <a:srcRect l="8957" r="5572" b="9591"/>
          <a:stretch/>
        </p:blipFill>
        <p:spPr>
          <a:xfrm>
            <a:off x="7765240" y="1810266"/>
            <a:ext cx="3846258" cy="2288492"/>
          </a:xfrm>
          <a:prstGeom prst="rect">
            <a:avLst/>
          </a:prstGeom>
        </p:spPr>
      </p:pic>
    </p:spTree>
    <p:extLst>
      <p:ext uri="{BB962C8B-B14F-4D97-AF65-F5344CB8AC3E}">
        <p14:creationId xmlns:p14="http://schemas.microsoft.com/office/powerpoint/2010/main" val="19327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3043" y="505995"/>
            <a:ext cx="9208957" cy="1000209"/>
          </a:xfrm>
        </p:spPr>
        <p:txBody>
          <a:bodyPr/>
          <a:lstStyle/>
          <a:p>
            <a:pPr algn="ctr"/>
            <a:r>
              <a:rPr lang="en-GB" dirty="0" err="1" smtClean="0"/>
              <a:t>Keuze</a:t>
            </a:r>
            <a:r>
              <a:rPr lang="en-GB" dirty="0" smtClean="0"/>
              <a:t> van de motto’s in de </a:t>
            </a:r>
            <a:r>
              <a:rPr lang="en-GB" dirty="0" err="1" smtClean="0"/>
              <a:t>groep</a:t>
            </a:r>
            <a:r>
              <a:rPr lang="en-GB" dirty="0" smtClean="0"/>
              <a:t> </a:t>
            </a:r>
            <a:endParaRPr lang="nl-NL"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734" y="1076080"/>
            <a:ext cx="3126493" cy="4104383"/>
          </a:xfrm>
        </p:spPr>
      </p:pic>
      <p:sp>
        <p:nvSpPr>
          <p:cNvPr id="11" name="TextBox 10"/>
          <p:cNvSpPr txBox="1"/>
          <p:nvPr/>
        </p:nvSpPr>
        <p:spPr>
          <a:xfrm>
            <a:off x="3892504" y="1947362"/>
            <a:ext cx="7958108" cy="3693319"/>
          </a:xfrm>
          <a:prstGeom prst="rect">
            <a:avLst/>
          </a:prstGeom>
          <a:noFill/>
        </p:spPr>
        <p:txBody>
          <a:bodyPr wrap="square" rtlCol="0">
            <a:spAutoFit/>
          </a:bodyPr>
          <a:lstStyle/>
          <a:p>
            <a:r>
              <a:rPr lang="nl-NL" sz="2600" dirty="0" smtClean="0"/>
              <a:t>De groep staat rechtop.</a:t>
            </a:r>
          </a:p>
          <a:p>
            <a:r>
              <a:rPr lang="nl-NL" sz="2600" dirty="0" smtClean="0"/>
              <a:t>Iemand begint met een motto van de huiswerkopdracht.</a:t>
            </a:r>
          </a:p>
          <a:p>
            <a:r>
              <a:rPr lang="nl-NL" sz="2600" dirty="0" smtClean="0"/>
              <a:t>Als je het met dit motto eens bent, ga je erbij staan.</a:t>
            </a:r>
          </a:p>
          <a:p>
            <a:r>
              <a:rPr lang="nl-NL" sz="2600" dirty="0" smtClean="0"/>
              <a:t>Iemand anders brengt zijn of haar motto in.</a:t>
            </a:r>
          </a:p>
          <a:p>
            <a:r>
              <a:rPr lang="nl-NL" sz="2600" dirty="0" smtClean="0"/>
              <a:t>Als je dit een beter motto vindt, ga je daarbij staan.</a:t>
            </a:r>
          </a:p>
          <a:p>
            <a:r>
              <a:rPr lang="nl-NL" sz="2600" dirty="0" smtClean="0"/>
              <a:t>De volgende….</a:t>
            </a:r>
          </a:p>
          <a:p>
            <a:endParaRPr lang="nl-NL" sz="2600" dirty="0" smtClean="0"/>
          </a:p>
          <a:p>
            <a:r>
              <a:rPr lang="nl-NL" sz="2600" dirty="0" smtClean="0"/>
              <a:t>Wissel argumenten uit.</a:t>
            </a:r>
          </a:p>
          <a:p>
            <a:r>
              <a:rPr lang="nl-NL" sz="2600" dirty="0" smtClean="0"/>
              <a:t>Het overblijvende motto komt op de muur.</a:t>
            </a:r>
            <a:endParaRPr lang="nl-NL" sz="2600" dirty="0"/>
          </a:p>
        </p:txBody>
      </p:sp>
    </p:spTree>
    <p:extLst>
      <p:ext uri="{BB962C8B-B14F-4D97-AF65-F5344CB8AC3E}">
        <p14:creationId xmlns:p14="http://schemas.microsoft.com/office/powerpoint/2010/main" val="8221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2364" y="445336"/>
            <a:ext cx="8925393" cy="950328"/>
          </a:xfrm>
        </p:spPr>
        <p:txBody>
          <a:bodyPr/>
          <a:lstStyle/>
          <a:p>
            <a:pPr algn="ctr"/>
            <a:r>
              <a:rPr lang="nl-NL" dirty="0" smtClean="0"/>
              <a:t>Keuze van de motto’s door een jury</a:t>
            </a:r>
            <a:endParaRPr lang="nl-NL" dirty="0"/>
          </a:p>
        </p:txBody>
      </p:sp>
      <p:sp>
        <p:nvSpPr>
          <p:cNvPr id="3" name="Tijdelijke aanduiding voor inhoud 2"/>
          <p:cNvSpPr>
            <a:spLocks noGrp="1"/>
          </p:cNvSpPr>
          <p:nvPr>
            <p:ph idx="1"/>
          </p:nvPr>
        </p:nvSpPr>
        <p:spPr>
          <a:xfrm>
            <a:off x="3569368" y="1705310"/>
            <a:ext cx="7792452" cy="4351338"/>
          </a:xfrm>
        </p:spPr>
        <p:txBody>
          <a:bodyPr>
            <a:normAutofit/>
          </a:bodyPr>
          <a:lstStyle/>
          <a:p>
            <a:r>
              <a:rPr lang="nl-NL" sz="2200" dirty="0" smtClean="0"/>
              <a:t>Plenair: ieder groepje presenteert zijn motto’s uit de huiswerkopdracht</a:t>
            </a:r>
          </a:p>
          <a:p>
            <a:r>
              <a:rPr lang="nl-NL" sz="2200" dirty="0" smtClean="0"/>
              <a:t>In groepjes: </a:t>
            </a:r>
            <a:r>
              <a:rPr lang="nl-NL" sz="2200" dirty="0"/>
              <a:t>k</a:t>
            </a:r>
            <a:r>
              <a:rPr lang="nl-NL" sz="2200" dirty="0" smtClean="0"/>
              <a:t>om met elkaar tot drie motto’s die de ouderenzorginstelling moet gaan invoeren om de samenwerking met de mantelzorg/familie goed te regelen (10 minuten)</a:t>
            </a:r>
          </a:p>
          <a:p>
            <a:r>
              <a:rPr lang="nl-NL" sz="2200" dirty="0" smtClean="0"/>
              <a:t>Zeepkistpresentatie (van </a:t>
            </a:r>
            <a:r>
              <a:rPr lang="nl-NL" sz="2200" dirty="0"/>
              <a:t>3</a:t>
            </a:r>
            <a:r>
              <a:rPr lang="nl-NL" sz="2200" dirty="0" smtClean="0"/>
              <a:t> minuten) van de motto’s voor een jury van aanwezige ervaringsdeskundigen</a:t>
            </a:r>
          </a:p>
          <a:p>
            <a:r>
              <a:rPr lang="nl-NL" sz="2200" dirty="0"/>
              <a:t>Zorg ervoor dat </a:t>
            </a:r>
            <a:r>
              <a:rPr lang="nl-NL" sz="2200" dirty="0" smtClean="0"/>
              <a:t>jullie motto gekozen wordt</a:t>
            </a:r>
          </a:p>
          <a:p>
            <a:r>
              <a:rPr lang="nl-NL" sz="2200" dirty="0" smtClean="0"/>
              <a:t>De jury licht toe waarom ze kiezen voor het ene motto en niet voor het andere. </a:t>
            </a:r>
          </a:p>
          <a:p>
            <a:pPr marL="0" indent="0">
              <a:buNone/>
            </a:pP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40" y="1055330"/>
            <a:ext cx="3126493" cy="4104383"/>
          </a:xfrm>
          <a:prstGeom prst="rect">
            <a:avLst/>
          </a:prstGeom>
        </p:spPr>
      </p:pic>
    </p:spTree>
    <p:extLst>
      <p:ext uri="{BB962C8B-B14F-4D97-AF65-F5344CB8AC3E}">
        <p14:creationId xmlns:p14="http://schemas.microsoft.com/office/powerpoint/2010/main" val="10021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18284" y="393684"/>
            <a:ext cx="8219256" cy="850106"/>
          </a:xfrm>
        </p:spPr>
        <p:txBody>
          <a:bodyPr>
            <a:normAutofit/>
          </a:bodyPr>
          <a:lstStyle/>
          <a:p>
            <a:pPr algn="ctr"/>
            <a:r>
              <a:rPr lang="nl-NL" dirty="0" smtClean="0"/>
              <a:t>Een waarderend gesprek voeren        </a:t>
            </a:r>
            <a:endParaRPr lang="nl-NL" dirty="0"/>
          </a:p>
        </p:txBody>
      </p:sp>
      <p:sp>
        <p:nvSpPr>
          <p:cNvPr id="5" name="Tekstvak 4"/>
          <p:cNvSpPr txBox="1"/>
          <p:nvPr/>
        </p:nvSpPr>
        <p:spPr>
          <a:xfrm>
            <a:off x="765958" y="1790589"/>
            <a:ext cx="7128792" cy="4401205"/>
          </a:xfrm>
          <a:prstGeom prst="rect">
            <a:avLst/>
          </a:prstGeom>
          <a:noFill/>
        </p:spPr>
        <p:txBody>
          <a:bodyPr wrap="square" rtlCol="0">
            <a:spAutoFit/>
          </a:bodyPr>
          <a:lstStyle/>
          <a:p>
            <a:r>
              <a:rPr lang="nl-NL" altLang="nl-NL" sz="2000" b="1" dirty="0"/>
              <a:t>AANDACHT  geven</a:t>
            </a:r>
          </a:p>
          <a:p>
            <a:r>
              <a:rPr lang="nl-NL" altLang="nl-NL" sz="2000" dirty="0"/>
              <a:t>Luisteren en de ander ruimte geven om te zeggen wat hij op zijn hart heeft, doorvragen over hoe hij de dingen ziet en beleeft en er nog even niks van vinden.</a:t>
            </a:r>
          </a:p>
          <a:p>
            <a:endParaRPr lang="nl-NL" altLang="nl-NL" sz="2000" dirty="0"/>
          </a:p>
          <a:p>
            <a:r>
              <a:rPr lang="nl-NL" altLang="nl-NL" sz="2000" b="1" dirty="0"/>
              <a:t>RESPECT  tonen</a:t>
            </a:r>
          </a:p>
          <a:p>
            <a:r>
              <a:rPr lang="nl-NL" altLang="nl-NL" sz="2000" dirty="0" smtClean="0"/>
              <a:t>De </a:t>
            </a:r>
            <a:r>
              <a:rPr lang="nl-NL" altLang="nl-NL" sz="2000" dirty="0"/>
              <a:t>ander erkennen in zijn positie, eigenheid en behoeften (veelal non-verbaal!), </a:t>
            </a:r>
            <a:r>
              <a:rPr lang="nl-NL" altLang="nl-NL" sz="2000" dirty="0" smtClean="0"/>
              <a:t>waardering </a:t>
            </a:r>
            <a:r>
              <a:rPr lang="nl-NL" altLang="nl-NL" sz="2000" dirty="0"/>
              <a:t>uitspreken waar mogelijk en altijd beleefd blijven.</a:t>
            </a:r>
          </a:p>
          <a:p>
            <a:endParaRPr lang="nl-NL" altLang="nl-NL" sz="2000" dirty="0"/>
          </a:p>
          <a:p>
            <a:r>
              <a:rPr lang="nl-NL" sz="2000" b="1" dirty="0"/>
              <a:t>OMA  thuislaten</a:t>
            </a:r>
          </a:p>
          <a:p>
            <a:r>
              <a:rPr lang="nl-NL" sz="2000" dirty="0"/>
              <a:t>Geen oordelen uitspreken, geen meningen verkondigen, geen adviezen geven.</a:t>
            </a:r>
          </a:p>
          <a:p>
            <a:endParaRPr lang="nl-NL"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661" y="1514007"/>
            <a:ext cx="3893140" cy="3758894"/>
          </a:xfrm>
          <a:prstGeom prst="rect">
            <a:avLst/>
          </a:prstGeom>
        </p:spPr>
      </p:pic>
    </p:spTree>
    <p:extLst>
      <p:ext uri="{BB962C8B-B14F-4D97-AF65-F5344CB8AC3E}">
        <p14:creationId xmlns:p14="http://schemas.microsoft.com/office/powerpoint/2010/main" val="787030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81199" y="489284"/>
            <a:ext cx="8219256" cy="774694"/>
          </a:xfrm>
        </p:spPr>
        <p:txBody>
          <a:bodyPr>
            <a:normAutofit/>
          </a:bodyPr>
          <a:lstStyle/>
          <a:p>
            <a:pPr algn="ctr"/>
            <a:r>
              <a:rPr lang="nl-NL" dirty="0"/>
              <a:t>Effecten van erkenning        </a:t>
            </a:r>
          </a:p>
        </p:txBody>
      </p:sp>
      <p:sp>
        <p:nvSpPr>
          <p:cNvPr id="10" name="Tekstvak 9"/>
          <p:cNvSpPr txBox="1"/>
          <p:nvPr/>
        </p:nvSpPr>
        <p:spPr>
          <a:xfrm>
            <a:off x="542407" y="1608884"/>
            <a:ext cx="6655633" cy="4154984"/>
          </a:xfrm>
          <a:prstGeom prst="rect">
            <a:avLst/>
          </a:prstGeom>
          <a:noFill/>
        </p:spPr>
        <p:txBody>
          <a:bodyPr wrap="square" rtlCol="0">
            <a:spAutoFit/>
          </a:bodyPr>
          <a:lstStyle/>
          <a:p>
            <a:pPr marL="457200" indent="-457200">
              <a:buFont typeface="Wingdings" pitchFamily="2" charset="2"/>
              <a:buChar char="ü"/>
            </a:pPr>
            <a:r>
              <a:rPr lang="nl-NL" sz="2400" dirty="0"/>
              <a:t>Erkenning brengt ons tot rust</a:t>
            </a:r>
          </a:p>
          <a:p>
            <a:pPr marL="457200" indent="-457200">
              <a:buFont typeface="Wingdings" pitchFamily="2" charset="2"/>
              <a:buChar char="ü"/>
            </a:pPr>
            <a:endParaRPr lang="nl-NL" sz="2400" dirty="0"/>
          </a:p>
          <a:p>
            <a:pPr marL="457200" indent="-457200">
              <a:buFont typeface="Wingdings" pitchFamily="2" charset="2"/>
              <a:buChar char="ü"/>
            </a:pPr>
            <a:r>
              <a:rPr lang="nl-NL" sz="2400" dirty="0"/>
              <a:t>Erkenning schept ruimte</a:t>
            </a:r>
          </a:p>
          <a:p>
            <a:pPr marL="457200" indent="-457200">
              <a:buFont typeface="Wingdings" pitchFamily="2" charset="2"/>
              <a:buChar char="ü"/>
            </a:pPr>
            <a:endParaRPr lang="nl-NL" sz="2400" dirty="0"/>
          </a:p>
          <a:p>
            <a:pPr marL="457200" indent="-457200">
              <a:buFont typeface="Wingdings" pitchFamily="2" charset="2"/>
              <a:buChar char="ü"/>
            </a:pPr>
            <a:r>
              <a:rPr lang="nl-NL" sz="2400" dirty="0"/>
              <a:t>Erkenning doet ons ontspannen</a:t>
            </a:r>
          </a:p>
          <a:p>
            <a:pPr marL="457200" indent="-457200">
              <a:buFont typeface="Wingdings" pitchFamily="2" charset="2"/>
              <a:buChar char="ü"/>
            </a:pPr>
            <a:endParaRPr lang="nl-NL" sz="2400" dirty="0"/>
          </a:p>
          <a:p>
            <a:pPr marL="457200" indent="-457200">
              <a:buFont typeface="Wingdings" pitchFamily="2" charset="2"/>
              <a:buChar char="ü"/>
            </a:pPr>
            <a:r>
              <a:rPr lang="nl-NL" sz="2400" dirty="0"/>
              <a:t>Erkenning doet ons goed voelen</a:t>
            </a:r>
          </a:p>
          <a:p>
            <a:pPr marL="457200" indent="-457200">
              <a:buFont typeface="Wingdings" pitchFamily="2" charset="2"/>
              <a:buChar char="ü"/>
            </a:pPr>
            <a:endParaRPr lang="nl-NL" sz="2400" dirty="0"/>
          </a:p>
          <a:p>
            <a:pPr marL="457200" indent="-457200">
              <a:buFont typeface="Wingdings" pitchFamily="2" charset="2"/>
              <a:buChar char="ü"/>
            </a:pPr>
            <a:r>
              <a:rPr lang="nl-NL" sz="2400" dirty="0"/>
              <a:t>Erkenning maakt ons vergevingsgezind</a:t>
            </a:r>
          </a:p>
          <a:p>
            <a:pPr marL="457200" indent="-457200">
              <a:buFont typeface="Wingdings" pitchFamily="2" charset="2"/>
              <a:buChar char="ü"/>
            </a:pPr>
            <a:endParaRPr lang="nl-NL" sz="2400" dirty="0"/>
          </a:p>
          <a:p>
            <a:pPr marL="457200" indent="-457200">
              <a:buFont typeface="Wingdings" pitchFamily="2" charset="2"/>
              <a:buChar char="ü"/>
            </a:pPr>
            <a:r>
              <a:rPr lang="nl-NL" sz="2400" dirty="0"/>
              <a:t>Erkenning maakt dat we bereid zijn te luisteren</a:t>
            </a:r>
          </a:p>
        </p:txBody>
      </p:sp>
      <p:sp>
        <p:nvSpPr>
          <p:cNvPr id="16" name="Tekstvak 15"/>
          <p:cNvSpPr txBox="1"/>
          <p:nvPr/>
        </p:nvSpPr>
        <p:spPr>
          <a:xfrm>
            <a:off x="542407" y="5776295"/>
            <a:ext cx="9585859" cy="830997"/>
          </a:xfrm>
          <a:prstGeom prst="rect">
            <a:avLst/>
          </a:prstGeom>
          <a:noFill/>
        </p:spPr>
        <p:txBody>
          <a:bodyPr wrap="square" rtlCol="0">
            <a:spAutoFit/>
          </a:bodyPr>
          <a:lstStyle/>
          <a:p>
            <a:r>
              <a:rPr lang="nl-NL" sz="2400" dirty="0"/>
              <a:t>Conclusie: erkenning geven verbetert de relatie. Dat is altijd goed en </a:t>
            </a:r>
            <a:r>
              <a:rPr lang="nl-NL" sz="2400" dirty="0" smtClean="0"/>
              <a:t>extra </a:t>
            </a:r>
            <a:r>
              <a:rPr lang="nl-NL" sz="2400" dirty="0"/>
              <a:t>belangrijk als de spanning oploopt in een gesprek.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444" b="69617"/>
          <a:stretch/>
        </p:blipFill>
        <p:spPr>
          <a:xfrm>
            <a:off x="6466282" y="1400336"/>
            <a:ext cx="5092115" cy="3396101"/>
          </a:xfrm>
          <a:prstGeom prst="rect">
            <a:avLst/>
          </a:prstGeom>
        </p:spPr>
      </p:pic>
    </p:spTree>
    <p:extLst>
      <p:ext uri="{BB962C8B-B14F-4D97-AF65-F5344CB8AC3E}">
        <p14:creationId xmlns:p14="http://schemas.microsoft.com/office/powerpoint/2010/main" val="1354027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77516" y="546728"/>
            <a:ext cx="9842884" cy="850106"/>
          </a:xfrm>
        </p:spPr>
        <p:txBody>
          <a:bodyPr>
            <a:noAutofit/>
          </a:bodyPr>
          <a:lstStyle/>
          <a:p>
            <a:pPr algn="ctr"/>
            <a:r>
              <a:rPr lang="nl-NL" dirty="0" smtClean="0"/>
              <a:t>Oefening: een waarderend gesprek voeren      </a:t>
            </a:r>
            <a:endParaRPr lang="nl-NL" dirty="0"/>
          </a:p>
        </p:txBody>
      </p:sp>
      <p:sp>
        <p:nvSpPr>
          <p:cNvPr id="5" name="Tekstvak 3"/>
          <p:cNvSpPr txBox="1">
            <a:spLocks noChangeArrowheads="1"/>
          </p:cNvSpPr>
          <p:nvPr/>
        </p:nvSpPr>
        <p:spPr bwMode="auto">
          <a:xfrm>
            <a:off x="539646" y="1525741"/>
            <a:ext cx="11278223" cy="4893647"/>
          </a:xfrm>
          <a:prstGeom prst="rect">
            <a:avLst/>
          </a:prstGeom>
          <a:noFill/>
          <a:ln w="9525">
            <a:noFill/>
            <a:miter lim="800000"/>
            <a:headEnd/>
            <a:tailEnd/>
          </a:ln>
        </p:spPr>
        <p:txBody>
          <a:bodyPr wrap="square">
            <a:spAutoFit/>
          </a:bodyPr>
          <a:lstStyle/>
          <a:p>
            <a:r>
              <a:rPr lang="nl-NL" altLang="nl-NL" sz="2400" dirty="0" smtClean="0">
                <a:latin typeface="Calibri" pitchFamily="34" charset="0"/>
              </a:rPr>
              <a:t>Maak drietallen</a:t>
            </a:r>
          </a:p>
          <a:p>
            <a:r>
              <a:rPr lang="nl-NL" altLang="nl-NL" sz="2400" dirty="0" smtClean="0">
                <a:latin typeface="Calibri" pitchFamily="34" charset="0"/>
              </a:rPr>
              <a:t>Persoon A is de mantelzorger</a:t>
            </a:r>
            <a:endParaRPr lang="nl-NL" altLang="nl-NL" sz="2400" dirty="0">
              <a:latin typeface="Calibri" pitchFamily="34" charset="0"/>
            </a:endParaRPr>
          </a:p>
          <a:p>
            <a:r>
              <a:rPr lang="nl-NL" altLang="nl-NL" sz="2400" dirty="0" smtClean="0">
                <a:latin typeface="Calibri" pitchFamily="34" charset="0"/>
              </a:rPr>
              <a:t>Persoon B is de verzorgende die een waarderend gesprek voert</a:t>
            </a:r>
          </a:p>
          <a:p>
            <a:r>
              <a:rPr lang="en-GB" altLang="nl-NL" sz="2400" dirty="0" err="1" smtClean="0">
                <a:latin typeface="Calibri" pitchFamily="34" charset="0"/>
              </a:rPr>
              <a:t>Gebruik</a:t>
            </a:r>
            <a:r>
              <a:rPr lang="en-GB" altLang="nl-NL" sz="2400" dirty="0" smtClean="0">
                <a:latin typeface="Calibri" pitchFamily="34" charset="0"/>
              </a:rPr>
              <a:t> de casus </a:t>
            </a:r>
            <a:r>
              <a:rPr lang="en-GB" altLang="nl-NL" sz="2400" dirty="0" err="1" smtClean="0">
                <a:latin typeface="Calibri" pitchFamily="34" charset="0"/>
              </a:rPr>
              <a:t>waarover</a:t>
            </a:r>
            <a:r>
              <a:rPr lang="en-GB" altLang="nl-NL" sz="2400" dirty="0" smtClean="0">
                <a:latin typeface="Calibri" pitchFamily="34" charset="0"/>
              </a:rPr>
              <a:t> de </a:t>
            </a:r>
            <a:r>
              <a:rPr lang="en-GB" altLang="nl-NL" sz="2400" dirty="0" err="1" smtClean="0">
                <a:latin typeface="Calibri" pitchFamily="34" charset="0"/>
              </a:rPr>
              <a:t>mantelzorger</a:t>
            </a:r>
            <a:r>
              <a:rPr lang="en-GB" altLang="nl-NL" sz="2400" dirty="0" smtClean="0">
                <a:latin typeface="Calibri" pitchFamily="34" charset="0"/>
              </a:rPr>
              <a:t> in de </a:t>
            </a:r>
            <a:r>
              <a:rPr lang="en-GB" altLang="nl-NL" sz="2400" dirty="0" err="1" smtClean="0">
                <a:latin typeface="Calibri" pitchFamily="34" charset="0"/>
              </a:rPr>
              <a:t>presentatie</a:t>
            </a:r>
            <a:r>
              <a:rPr lang="en-GB" altLang="nl-NL" sz="2400" dirty="0" smtClean="0">
                <a:latin typeface="Calibri" pitchFamily="34" charset="0"/>
              </a:rPr>
              <a:t> </a:t>
            </a:r>
            <a:r>
              <a:rPr lang="en-GB" altLang="nl-NL" sz="2400" dirty="0" err="1" smtClean="0">
                <a:latin typeface="Calibri" pitchFamily="34" charset="0"/>
              </a:rPr>
              <a:t>verteld</a:t>
            </a:r>
            <a:r>
              <a:rPr lang="en-GB" altLang="nl-NL" sz="2400" dirty="0" smtClean="0">
                <a:latin typeface="Calibri" pitchFamily="34" charset="0"/>
              </a:rPr>
              <a:t> </a:t>
            </a:r>
            <a:r>
              <a:rPr lang="en-GB" altLang="nl-NL" sz="2400" dirty="0" err="1" smtClean="0">
                <a:latin typeface="Calibri" pitchFamily="34" charset="0"/>
              </a:rPr>
              <a:t>heeft</a:t>
            </a:r>
            <a:endParaRPr lang="nl-NL" altLang="nl-NL" sz="2400" dirty="0" smtClean="0">
              <a:latin typeface="Calibri" pitchFamily="34" charset="0"/>
            </a:endParaRPr>
          </a:p>
          <a:p>
            <a:r>
              <a:rPr lang="nl-NL" altLang="nl-NL" sz="2400" dirty="0" smtClean="0">
                <a:latin typeface="Calibri" pitchFamily="34" charset="0"/>
              </a:rPr>
              <a:t/>
            </a:r>
            <a:br>
              <a:rPr lang="nl-NL" altLang="nl-NL" sz="2400" dirty="0" smtClean="0">
                <a:latin typeface="Calibri" pitchFamily="34" charset="0"/>
              </a:rPr>
            </a:br>
            <a:r>
              <a:rPr lang="nl-NL" altLang="nl-NL" sz="2400" dirty="0" smtClean="0">
                <a:latin typeface="Calibri" pitchFamily="34" charset="0"/>
              </a:rPr>
              <a:t>De </a:t>
            </a:r>
            <a:r>
              <a:rPr lang="nl-NL" altLang="nl-NL" sz="2400" dirty="0">
                <a:latin typeface="Calibri" pitchFamily="34" charset="0"/>
              </a:rPr>
              <a:t>observator bekijkt: </a:t>
            </a:r>
          </a:p>
          <a:p>
            <a:pPr marL="342900" indent="-342900">
              <a:buFont typeface="Arial" panose="020B0604020202020204" pitchFamily="34" charset="0"/>
              <a:buChar char="•"/>
            </a:pPr>
            <a:r>
              <a:rPr lang="nl-NL" altLang="nl-NL" sz="2400" dirty="0">
                <a:latin typeface="Calibri" pitchFamily="34" charset="0"/>
              </a:rPr>
              <a:t> </a:t>
            </a:r>
            <a:r>
              <a:rPr lang="nl-NL" altLang="nl-NL" sz="2400" dirty="0" smtClean="0">
                <a:latin typeface="Calibri" pitchFamily="34" charset="0"/>
              </a:rPr>
              <a:t>de </a:t>
            </a:r>
            <a:r>
              <a:rPr lang="nl-NL" altLang="nl-NL" sz="2400" dirty="0">
                <a:latin typeface="Calibri" pitchFamily="34" charset="0"/>
              </a:rPr>
              <a:t>houding van de </a:t>
            </a:r>
            <a:r>
              <a:rPr lang="nl-NL" altLang="nl-NL" sz="2400" dirty="0" smtClean="0">
                <a:latin typeface="Calibri" pitchFamily="34" charset="0"/>
              </a:rPr>
              <a:t>gesprekspartners, de </a:t>
            </a:r>
            <a:r>
              <a:rPr lang="nl-NL" altLang="nl-NL" sz="2400" dirty="0">
                <a:latin typeface="Calibri" pitchFamily="34" charset="0"/>
              </a:rPr>
              <a:t>toon, het stemgebruik</a:t>
            </a:r>
          </a:p>
          <a:p>
            <a:pPr marL="342900" indent="-342900">
              <a:buFont typeface="Arial" panose="020B0604020202020204" pitchFamily="34" charset="0"/>
              <a:buChar char="•"/>
            </a:pPr>
            <a:r>
              <a:rPr lang="nl-NL" altLang="nl-NL" sz="2400" dirty="0">
                <a:latin typeface="Calibri" pitchFamily="34" charset="0"/>
              </a:rPr>
              <a:t> </a:t>
            </a:r>
            <a:r>
              <a:rPr lang="nl-NL" altLang="nl-NL" sz="2400" dirty="0" smtClean="0">
                <a:latin typeface="Calibri" pitchFamily="34" charset="0"/>
              </a:rPr>
              <a:t>de </a:t>
            </a:r>
            <a:r>
              <a:rPr lang="nl-NL" altLang="nl-NL" sz="2400" dirty="0">
                <a:latin typeface="Calibri" pitchFamily="34" charset="0"/>
              </a:rPr>
              <a:t>gesprekstechnieken (luisteren, samenvatten en doorvragen)</a:t>
            </a:r>
          </a:p>
          <a:p>
            <a:pPr marL="342900" indent="-342900">
              <a:buFont typeface="Arial" panose="020B0604020202020204" pitchFamily="34" charset="0"/>
              <a:buChar char="•"/>
            </a:pPr>
            <a:r>
              <a:rPr lang="nl-NL" altLang="nl-NL" sz="2400" dirty="0">
                <a:latin typeface="Calibri" pitchFamily="34" charset="0"/>
              </a:rPr>
              <a:t> </a:t>
            </a:r>
            <a:r>
              <a:rPr lang="nl-NL" altLang="nl-NL" sz="2400" dirty="0" smtClean="0">
                <a:latin typeface="Calibri" pitchFamily="34" charset="0"/>
              </a:rPr>
              <a:t>bleef </a:t>
            </a:r>
            <a:r>
              <a:rPr lang="nl-NL" altLang="nl-NL" sz="2400" dirty="0">
                <a:latin typeface="Calibri" pitchFamily="34" charset="0"/>
              </a:rPr>
              <a:t>OMA thuis?</a:t>
            </a:r>
          </a:p>
          <a:p>
            <a:endParaRPr lang="nl-NL" altLang="nl-NL" sz="2400" dirty="0">
              <a:latin typeface="Calibri" pitchFamily="34" charset="0"/>
            </a:endParaRPr>
          </a:p>
          <a:p>
            <a:r>
              <a:rPr lang="nl-NL" altLang="nl-NL" sz="2400" dirty="0">
                <a:latin typeface="Calibri" pitchFamily="34" charset="0"/>
              </a:rPr>
              <a:t>Doe dit gesprek een paar </a:t>
            </a:r>
            <a:r>
              <a:rPr lang="nl-NL" altLang="nl-NL" sz="2400" dirty="0" smtClean="0">
                <a:latin typeface="Calibri" pitchFamily="34" charset="0"/>
              </a:rPr>
              <a:t>minuten, daarna </a:t>
            </a:r>
            <a:r>
              <a:rPr lang="nl-NL" altLang="nl-NL" sz="2400" dirty="0">
                <a:latin typeface="Calibri" pitchFamily="34" charset="0"/>
              </a:rPr>
              <a:t>vertelt de observator wat ze zag </a:t>
            </a:r>
            <a:r>
              <a:rPr lang="nl-NL" altLang="nl-NL" sz="2400" dirty="0" smtClean="0">
                <a:latin typeface="Calibri" pitchFamily="34" charset="0"/>
              </a:rPr>
              <a:t>gebeuren</a:t>
            </a:r>
          </a:p>
          <a:p>
            <a:r>
              <a:rPr lang="en-GB" altLang="nl-NL" sz="2400" dirty="0" smtClean="0">
                <a:latin typeface="Calibri" pitchFamily="34" charset="0"/>
              </a:rPr>
              <a:t/>
            </a:r>
            <a:br>
              <a:rPr lang="en-GB" altLang="nl-NL" sz="2400" dirty="0" smtClean="0">
                <a:latin typeface="Calibri" pitchFamily="34" charset="0"/>
              </a:rPr>
            </a:br>
            <a:r>
              <a:rPr lang="en-GB" altLang="nl-NL" sz="2400" dirty="0" smtClean="0">
                <a:latin typeface="Calibri" pitchFamily="34" charset="0"/>
              </a:rPr>
              <a:t>De </a:t>
            </a:r>
            <a:r>
              <a:rPr lang="en-GB" altLang="nl-NL" sz="2400" dirty="0" err="1" smtClean="0">
                <a:latin typeface="Calibri" pitchFamily="34" charset="0"/>
              </a:rPr>
              <a:t>mantelzorger</a:t>
            </a:r>
            <a:r>
              <a:rPr lang="en-GB" altLang="nl-NL" sz="2400" dirty="0" smtClean="0">
                <a:latin typeface="Calibri" pitchFamily="34" charset="0"/>
              </a:rPr>
              <a:t> </a:t>
            </a:r>
            <a:r>
              <a:rPr lang="en-GB" altLang="nl-NL" sz="2400" dirty="0" err="1" smtClean="0">
                <a:latin typeface="Calibri" pitchFamily="34" charset="0"/>
              </a:rPr>
              <a:t>loopt</a:t>
            </a:r>
            <a:r>
              <a:rPr lang="en-GB" altLang="nl-NL" sz="2400" dirty="0" smtClean="0">
                <a:latin typeface="Calibri" pitchFamily="34" charset="0"/>
              </a:rPr>
              <a:t> </a:t>
            </a:r>
            <a:r>
              <a:rPr lang="en-GB" altLang="nl-NL" sz="2400" dirty="0" err="1" smtClean="0">
                <a:latin typeface="Calibri" pitchFamily="34" charset="0"/>
              </a:rPr>
              <a:t>rond</a:t>
            </a:r>
            <a:r>
              <a:rPr lang="en-GB" altLang="nl-NL" sz="2400" dirty="0" smtClean="0">
                <a:latin typeface="Calibri" pitchFamily="34" charset="0"/>
              </a:rPr>
              <a:t> </a:t>
            </a:r>
            <a:r>
              <a:rPr lang="en-GB" altLang="nl-NL" sz="2400" dirty="0" err="1" smtClean="0">
                <a:latin typeface="Calibri" pitchFamily="34" charset="0"/>
              </a:rPr>
              <a:t>langs</a:t>
            </a:r>
            <a:r>
              <a:rPr lang="en-GB" altLang="nl-NL" sz="2400" dirty="0" smtClean="0">
                <a:latin typeface="Calibri" pitchFamily="34" charset="0"/>
              </a:rPr>
              <a:t> de </a:t>
            </a:r>
            <a:r>
              <a:rPr lang="en-GB" altLang="nl-NL" sz="2400" dirty="0" err="1" smtClean="0">
                <a:latin typeface="Calibri" pitchFamily="34" charset="0"/>
              </a:rPr>
              <a:t>groepjes</a:t>
            </a:r>
            <a:r>
              <a:rPr lang="en-GB" altLang="nl-NL" sz="2400" dirty="0" smtClean="0">
                <a:latin typeface="Calibri" pitchFamily="34" charset="0"/>
              </a:rPr>
              <a:t>, </a:t>
            </a:r>
            <a:r>
              <a:rPr lang="en-GB" altLang="nl-NL" sz="2400" dirty="0" err="1" smtClean="0">
                <a:latin typeface="Calibri" pitchFamily="34" charset="0"/>
              </a:rPr>
              <a:t>daarna</a:t>
            </a:r>
            <a:r>
              <a:rPr lang="en-GB" altLang="nl-NL" sz="2400" dirty="0" smtClean="0">
                <a:latin typeface="Calibri" pitchFamily="34" charset="0"/>
              </a:rPr>
              <a:t> </a:t>
            </a:r>
            <a:r>
              <a:rPr lang="en-GB" altLang="nl-NL" sz="2400" dirty="0" err="1" smtClean="0">
                <a:latin typeface="Calibri" pitchFamily="34" charset="0"/>
              </a:rPr>
              <a:t>plenaire</a:t>
            </a:r>
            <a:r>
              <a:rPr lang="en-GB" altLang="nl-NL" sz="2400" dirty="0" smtClean="0">
                <a:latin typeface="Calibri" pitchFamily="34" charset="0"/>
              </a:rPr>
              <a:t> </a:t>
            </a:r>
            <a:r>
              <a:rPr lang="en-GB" altLang="nl-NL" sz="2400" dirty="0" err="1" smtClean="0">
                <a:latin typeface="Calibri" pitchFamily="34" charset="0"/>
              </a:rPr>
              <a:t>terugkoppeling</a:t>
            </a:r>
            <a:endParaRPr lang="en-GB" altLang="nl-NL" sz="2400" dirty="0" smtClean="0">
              <a:latin typeface="Calibri"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1048744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966" y="629820"/>
            <a:ext cx="10515600" cy="742944"/>
          </a:xfrm>
        </p:spPr>
        <p:txBody>
          <a:bodyPr/>
          <a:lstStyle/>
          <a:p>
            <a:pPr algn="ctr"/>
            <a:r>
              <a:rPr lang="nl-NL" dirty="0" smtClean="0"/>
              <a:t>Evaluatie en vooruitblik</a:t>
            </a:r>
            <a:endParaRPr lang="nl-NL" dirty="0"/>
          </a:p>
        </p:txBody>
      </p:sp>
      <p:sp>
        <p:nvSpPr>
          <p:cNvPr id="3" name="Tijdelijke aanduiding voor inhoud 2"/>
          <p:cNvSpPr>
            <a:spLocks noGrp="1"/>
          </p:cNvSpPr>
          <p:nvPr>
            <p:ph idx="1"/>
          </p:nvPr>
        </p:nvSpPr>
        <p:spPr>
          <a:xfrm>
            <a:off x="528600" y="1857709"/>
            <a:ext cx="6289295" cy="2656434"/>
          </a:xfrm>
        </p:spPr>
        <p:txBody>
          <a:bodyPr>
            <a:normAutofit/>
          </a:bodyPr>
          <a:lstStyle/>
          <a:p>
            <a:r>
              <a:rPr lang="nl-NL" sz="2400" dirty="0" smtClean="0"/>
              <a:t>Evaluatieformulieren invullen en inleveren</a:t>
            </a:r>
          </a:p>
          <a:p>
            <a:pPr marL="0" indent="0">
              <a:buNone/>
            </a:pPr>
            <a:endParaRPr lang="nl-NL" sz="2400" dirty="0" smtClean="0"/>
          </a:p>
          <a:p>
            <a:r>
              <a:rPr lang="nl-NL" sz="2400" dirty="0" smtClean="0"/>
              <a:t>In één zin: hoe heb je de bijeenkomst ervaren?</a:t>
            </a:r>
          </a:p>
          <a:p>
            <a:pPr marL="0" indent="0">
              <a:buNone/>
            </a:pPr>
            <a:endParaRPr lang="nl-NL" sz="2400" dirty="0" smtClean="0"/>
          </a:p>
          <a:p>
            <a:r>
              <a:rPr lang="nl-NL" sz="2400" dirty="0" smtClean="0"/>
              <a:t>Volgende bijeenkomst: het netwerk</a:t>
            </a:r>
          </a:p>
          <a:p>
            <a:endParaRPr lang="nl-NL" sz="2400" dirty="0" smtClean="0"/>
          </a:p>
          <a:p>
            <a:pPr lvl="1"/>
            <a:endParaRPr lang="nl-NL"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801" y="1677564"/>
            <a:ext cx="5265000" cy="4212000"/>
          </a:xfrm>
          <a:prstGeom prst="rect">
            <a:avLst/>
          </a:prstGeom>
        </p:spPr>
      </p:pic>
    </p:spTree>
    <p:extLst>
      <p:ext uri="{BB962C8B-B14F-4D97-AF65-F5344CB8AC3E}">
        <p14:creationId xmlns:p14="http://schemas.microsoft.com/office/powerpoint/2010/main" val="233496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84186"/>
          </a:xfrm>
        </p:spPr>
        <p:txBody>
          <a:bodyPr>
            <a:normAutofit fontScale="90000"/>
          </a:bodyPr>
          <a:lstStyle/>
          <a:p>
            <a:r>
              <a:rPr lang="en-GB" dirty="0" err="1" smtClean="0"/>
              <a:t>Huiswerk</a:t>
            </a:r>
            <a:endParaRPr lang="nl-NL" dirty="0"/>
          </a:p>
        </p:txBody>
      </p:sp>
      <p:sp>
        <p:nvSpPr>
          <p:cNvPr id="3" name="Tijdelijke aanduiding voor inhoud 2"/>
          <p:cNvSpPr>
            <a:spLocks noGrp="1"/>
          </p:cNvSpPr>
          <p:nvPr>
            <p:ph idx="1"/>
          </p:nvPr>
        </p:nvSpPr>
        <p:spPr>
          <a:xfrm>
            <a:off x="326719" y="1537804"/>
            <a:ext cx="7509850" cy="1387875"/>
          </a:xfrm>
        </p:spPr>
        <p:txBody>
          <a:bodyPr>
            <a:noAutofit/>
          </a:bodyPr>
          <a:lstStyle/>
          <a:p>
            <a:pPr marL="914400" lvl="1" indent="-457200">
              <a:buFont typeface="+mj-lt"/>
              <a:buAutoNum type="arabicPeriod"/>
            </a:pPr>
            <a:r>
              <a:rPr lang="nl-NL" sz="2000" dirty="0" smtClean="0"/>
              <a:t>E-module maken</a:t>
            </a:r>
          </a:p>
          <a:p>
            <a:pPr marL="914400" lvl="1" indent="-457200">
              <a:buFont typeface="+mj-lt"/>
              <a:buAutoNum type="arabicPeriod"/>
            </a:pPr>
            <a:endParaRPr lang="nl-NL" sz="2000" dirty="0"/>
          </a:p>
          <a:p>
            <a:pPr marL="914400" lvl="1" indent="-457200">
              <a:buFont typeface="+mj-lt"/>
              <a:buAutoNum type="arabicPeriod"/>
            </a:pPr>
            <a:r>
              <a:rPr lang="nl-NL" sz="2000" dirty="0" smtClean="0"/>
              <a:t>Interview </a:t>
            </a:r>
            <a:r>
              <a:rPr lang="nl-NL" sz="2000" dirty="0"/>
              <a:t>in </a:t>
            </a:r>
            <a:r>
              <a:rPr lang="nl-NL" sz="2000" dirty="0" smtClean="0"/>
              <a:t>drietallen </a:t>
            </a:r>
            <a:r>
              <a:rPr lang="nl-NL" sz="2000" dirty="0"/>
              <a:t>een oudere over het konvooi of het </a:t>
            </a:r>
            <a:r>
              <a:rPr lang="nl-NL" sz="2000" dirty="0" smtClean="0"/>
              <a:t>netwerk dat </a:t>
            </a:r>
            <a:r>
              <a:rPr lang="nl-NL" sz="2000" dirty="0"/>
              <a:t>hem </a:t>
            </a:r>
            <a:r>
              <a:rPr lang="nl-NL" sz="2000" dirty="0" smtClean="0"/>
              <a:t>of haar omringt </a:t>
            </a:r>
          </a:p>
          <a:p>
            <a:pPr marL="457200" lvl="1" indent="0">
              <a:buNone/>
            </a:pPr>
            <a:r>
              <a:rPr lang="nl-NL" sz="2000" dirty="0"/>
              <a:t/>
            </a:r>
            <a:br>
              <a:rPr lang="nl-NL" sz="2000" dirty="0"/>
            </a:br>
            <a:endParaRPr lang="nl-NL"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2521" y="563839"/>
            <a:ext cx="3732385" cy="3416017"/>
          </a:xfrm>
          <a:prstGeom prst="rect">
            <a:avLst/>
          </a:prstGeom>
        </p:spPr>
      </p:pic>
      <p:sp>
        <p:nvSpPr>
          <p:cNvPr id="6" name="TextBox 5"/>
          <p:cNvSpPr txBox="1"/>
          <p:nvPr/>
        </p:nvSpPr>
        <p:spPr>
          <a:xfrm>
            <a:off x="593558" y="3046577"/>
            <a:ext cx="8133347" cy="4124206"/>
          </a:xfrm>
          <a:prstGeom prst="rect">
            <a:avLst/>
          </a:prstGeom>
          <a:noFill/>
        </p:spPr>
        <p:txBody>
          <a:bodyPr wrap="square" rtlCol="0">
            <a:spAutoFit/>
          </a:bodyPr>
          <a:lstStyle/>
          <a:p>
            <a:pPr marL="538163" lvl="1" indent="-361950">
              <a:buFont typeface="Arial" panose="020B0604020202020204" pitchFamily="34" charset="0"/>
              <a:buChar char="•"/>
            </a:pPr>
            <a:r>
              <a:rPr lang="nl-NL" sz="2000" dirty="0" smtClean="0"/>
              <a:t>Kies</a:t>
            </a:r>
            <a:r>
              <a:rPr lang="nl-NL" sz="2000" dirty="0"/>
              <a:t>, afhankelijk van de oudere en </a:t>
            </a:r>
            <a:r>
              <a:rPr lang="nl-NL" sz="2000" dirty="0" smtClean="0"/>
              <a:t>diens </a:t>
            </a:r>
            <a:r>
              <a:rPr lang="nl-NL" sz="2000" dirty="0"/>
              <a:t>situatie voor een </a:t>
            </a:r>
            <a:r>
              <a:rPr lang="nl-NL" sz="2000" i="1" dirty="0" err="1"/>
              <a:t>ecogram</a:t>
            </a:r>
            <a:r>
              <a:rPr lang="nl-NL" sz="2000" dirty="0"/>
              <a:t>, </a:t>
            </a:r>
            <a:r>
              <a:rPr lang="nl-NL" sz="2000" dirty="0" smtClean="0"/>
              <a:t/>
            </a:r>
            <a:br>
              <a:rPr lang="nl-NL" sz="2000" dirty="0" smtClean="0"/>
            </a:br>
            <a:r>
              <a:rPr lang="nl-NL" sz="2000" dirty="0" smtClean="0"/>
              <a:t>of een </a:t>
            </a:r>
            <a:r>
              <a:rPr lang="nl-NL" sz="2000" i="1" dirty="0" err="1"/>
              <a:t>genogram</a:t>
            </a:r>
            <a:r>
              <a:rPr lang="nl-NL" sz="2000" dirty="0"/>
              <a:t>, of een </a:t>
            </a:r>
            <a:r>
              <a:rPr lang="nl-NL" sz="2000" i="1" dirty="0"/>
              <a:t>relatienetwerk</a:t>
            </a:r>
            <a:r>
              <a:rPr lang="nl-NL" sz="2000" dirty="0"/>
              <a:t>, of een </a:t>
            </a:r>
            <a:r>
              <a:rPr lang="nl-NL" sz="2000" i="1" dirty="0"/>
              <a:t>zelfbedachte </a:t>
            </a:r>
            <a:r>
              <a:rPr lang="nl-NL" sz="2000" i="1" dirty="0" smtClean="0"/>
              <a:t>vorm</a:t>
            </a:r>
            <a:r>
              <a:rPr lang="nl-NL" sz="2000" dirty="0" smtClean="0"/>
              <a:t>. </a:t>
            </a:r>
            <a:br>
              <a:rPr lang="nl-NL" sz="2000" dirty="0" smtClean="0"/>
            </a:br>
            <a:r>
              <a:rPr lang="nl-NL" sz="2000" dirty="0" smtClean="0"/>
              <a:t>Motiveer </a:t>
            </a:r>
            <a:r>
              <a:rPr lang="nl-NL" sz="2000" dirty="0"/>
              <a:t>je </a:t>
            </a:r>
            <a:r>
              <a:rPr lang="nl-NL" sz="2000" dirty="0" smtClean="0"/>
              <a:t>keuze.</a:t>
            </a:r>
          </a:p>
          <a:p>
            <a:pPr marL="538163" lvl="1" indent="-361950">
              <a:buFont typeface="Arial" panose="020B0604020202020204" pitchFamily="34" charset="0"/>
              <a:buChar char="•"/>
            </a:pPr>
            <a:r>
              <a:rPr lang="nl-NL" sz="2000" dirty="0" smtClean="0"/>
              <a:t>Maak </a:t>
            </a:r>
            <a:r>
              <a:rPr lang="nl-NL" sz="2000" dirty="0"/>
              <a:t>op een poster een grafische voorstelling en geef </a:t>
            </a:r>
            <a:r>
              <a:rPr lang="nl-NL" sz="2000" dirty="0" smtClean="0"/>
              <a:t>daarin </a:t>
            </a:r>
            <a:r>
              <a:rPr lang="nl-NL" sz="2000" dirty="0"/>
              <a:t>aan welke mensen belangrijk zouden kunnen zijn </a:t>
            </a:r>
            <a:r>
              <a:rPr lang="nl-NL" sz="2000" dirty="0" smtClean="0"/>
              <a:t>in een </a:t>
            </a:r>
            <a:r>
              <a:rPr lang="nl-NL" sz="2000" dirty="0"/>
              <a:t>eventuele zorgsituatie</a:t>
            </a:r>
            <a:r>
              <a:rPr lang="nl-NL" sz="2000" dirty="0" smtClean="0"/>
              <a:t>.</a:t>
            </a:r>
            <a:endParaRPr lang="nl-NL" sz="2000" dirty="0"/>
          </a:p>
          <a:p>
            <a:pPr marL="538163" lvl="1" indent="-361950">
              <a:buFont typeface="Arial" panose="020B0604020202020204" pitchFamily="34" charset="0"/>
              <a:buChar char="•"/>
            </a:pPr>
            <a:r>
              <a:rPr lang="nl-NL" sz="2000" dirty="0"/>
              <a:t>Geef in de poster </a:t>
            </a:r>
            <a:r>
              <a:rPr lang="nl-NL" sz="2000" dirty="0" smtClean="0"/>
              <a:t>commentaar </a:t>
            </a:r>
            <a:r>
              <a:rPr lang="nl-NL" sz="2000" dirty="0"/>
              <a:t>bij het netwerk door tekstballonnetjes, wat zijn opvallend sterke en zwakke kanten van het netwerk</a:t>
            </a:r>
            <a:r>
              <a:rPr lang="nl-NL" sz="2000" dirty="0" smtClean="0"/>
              <a:t>?</a:t>
            </a:r>
          </a:p>
          <a:p>
            <a:pPr marL="538163" lvl="1" indent="-361950">
              <a:buFont typeface="Arial" panose="020B0604020202020204" pitchFamily="34" charset="0"/>
              <a:buChar char="•"/>
            </a:pPr>
            <a:r>
              <a:rPr lang="nl-NL" sz="2000" dirty="0" smtClean="0"/>
              <a:t>Zou je meer </a:t>
            </a:r>
            <a:r>
              <a:rPr lang="nl-NL" sz="2000" dirty="0"/>
              <a:t>mensen </a:t>
            </a:r>
            <a:r>
              <a:rPr lang="nl-NL" sz="2000" dirty="0" smtClean="0"/>
              <a:t>willen </a:t>
            </a:r>
            <a:r>
              <a:rPr lang="nl-NL" sz="2000" dirty="0"/>
              <a:t>betrekken bij de zorg voor deze </a:t>
            </a:r>
            <a:r>
              <a:rPr lang="nl-NL" sz="2000" dirty="0" smtClean="0"/>
              <a:t>persoon? Aan </a:t>
            </a:r>
            <a:r>
              <a:rPr lang="nl-NL" sz="2000" dirty="0"/>
              <a:t>wie denk je dan? Wie zijn de steunpilaren, waar zitten </a:t>
            </a:r>
            <a:r>
              <a:rPr lang="nl-NL" sz="2000" dirty="0" smtClean="0"/>
              <a:t>verborgen </a:t>
            </a:r>
            <a:r>
              <a:rPr lang="nl-NL" sz="2000" dirty="0"/>
              <a:t>reserves, hoe zou je die kunnen </a:t>
            </a:r>
            <a:r>
              <a:rPr lang="nl-NL" sz="2000" dirty="0" smtClean="0"/>
              <a:t>mobiliseren?</a:t>
            </a:r>
            <a:endParaRPr lang="nl-NL" sz="2000" dirty="0"/>
          </a:p>
          <a:p>
            <a:pPr marL="519113" lvl="1" indent="-342900">
              <a:buFont typeface="Arial" panose="020B0604020202020204" pitchFamily="34" charset="0"/>
              <a:buChar char="•"/>
            </a:pPr>
            <a:r>
              <a:rPr lang="nl-NL" sz="2000" dirty="0" smtClean="0"/>
              <a:t>Neem </a:t>
            </a:r>
            <a:r>
              <a:rPr lang="nl-NL" sz="2000" dirty="0"/>
              <a:t>je poster mee naar de bijeenkomst.</a:t>
            </a:r>
            <a:r>
              <a:rPr lang="nl-NL" sz="4200" dirty="0"/>
              <a:t/>
            </a:r>
            <a:br>
              <a:rPr lang="nl-NL" sz="4200" dirty="0"/>
            </a:br>
            <a:endParaRPr lang="nl-NL" sz="4200" dirty="0"/>
          </a:p>
        </p:txBody>
      </p:sp>
    </p:spTree>
    <p:extLst>
      <p:ext uri="{BB962C8B-B14F-4D97-AF65-F5344CB8AC3E}">
        <p14:creationId xmlns:p14="http://schemas.microsoft.com/office/powerpoint/2010/main" val="3898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5255" y="2248687"/>
            <a:ext cx="7868325" cy="2997082"/>
          </a:xfrm>
          <a:prstGeom prst="rect">
            <a:avLst/>
          </a:prstGeom>
        </p:spPr>
      </p:pic>
      <p:sp>
        <p:nvSpPr>
          <p:cNvPr id="2" name="Tekstvak 1"/>
          <p:cNvSpPr txBox="1"/>
          <p:nvPr/>
        </p:nvSpPr>
        <p:spPr>
          <a:xfrm>
            <a:off x="2319688" y="924025"/>
            <a:ext cx="7719461" cy="769441"/>
          </a:xfrm>
          <a:prstGeom prst="rect">
            <a:avLst/>
          </a:prstGeom>
          <a:noFill/>
        </p:spPr>
        <p:txBody>
          <a:bodyPr wrap="square" rtlCol="0">
            <a:spAutoFit/>
          </a:bodyPr>
          <a:lstStyle/>
          <a:p>
            <a:pPr algn="ctr"/>
            <a:r>
              <a:rPr lang="nl-NL" sz="4400" dirty="0" smtClean="0">
                <a:latin typeface="+mj-lt"/>
              </a:rPr>
              <a:t>Dank voor je aandacht!</a:t>
            </a:r>
            <a:endParaRPr lang="nl-NL" sz="4400" dirty="0">
              <a:latin typeface="+mj-lt"/>
            </a:endParaRPr>
          </a:p>
        </p:txBody>
      </p:sp>
    </p:spTree>
    <p:extLst>
      <p:ext uri="{BB962C8B-B14F-4D97-AF65-F5344CB8AC3E}">
        <p14:creationId xmlns:p14="http://schemas.microsoft.com/office/powerpoint/2010/main" val="77981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679" y="1832228"/>
            <a:ext cx="6165001" cy="4932000"/>
          </a:xfrm>
          <a:prstGeom prst="rect">
            <a:avLst/>
          </a:prstGeom>
        </p:spPr>
      </p:pic>
      <p:sp>
        <p:nvSpPr>
          <p:cNvPr id="4" name="TextBox 3"/>
          <p:cNvSpPr txBox="1"/>
          <p:nvPr/>
        </p:nvSpPr>
        <p:spPr>
          <a:xfrm>
            <a:off x="1195136" y="755010"/>
            <a:ext cx="9689431" cy="1077218"/>
          </a:xfrm>
          <a:prstGeom prst="rect">
            <a:avLst/>
          </a:prstGeom>
          <a:noFill/>
        </p:spPr>
        <p:txBody>
          <a:bodyPr wrap="square" rtlCol="0">
            <a:spAutoFit/>
          </a:bodyPr>
          <a:lstStyle/>
          <a:p>
            <a:pPr algn="ctr"/>
            <a:r>
              <a:rPr lang="en-GB" sz="3200" dirty="0" smtClean="0"/>
              <a:t>Welkom </a:t>
            </a:r>
            <a:r>
              <a:rPr lang="en-GB" sz="3200" dirty="0" err="1" smtClean="0"/>
              <a:t>bij</a:t>
            </a:r>
            <a:r>
              <a:rPr lang="en-GB" sz="3200" dirty="0" smtClean="0"/>
              <a:t> de </a:t>
            </a:r>
            <a:r>
              <a:rPr lang="en-GB" sz="3200" dirty="0" err="1" smtClean="0"/>
              <a:t>tweede</a:t>
            </a:r>
            <a:r>
              <a:rPr lang="en-GB" sz="3200" dirty="0" smtClean="0"/>
              <a:t> </a:t>
            </a:r>
            <a:r>
              <a:rPr lang="en-GB" sz="3200" dirty="0" err="1" smtClean="0"/>
              <a:t>bijeenkomst</a:t>
            </a:r>
            <a:r>
              <a:rPr lang="en-GB" sz="3200" dirty="0" smtClean="0"/>
              <a:t> van </a:t>
            </a:r>
            <a:r>
              <a:rPr lang="en-GB" sz="3200" dirty="0" err="1" smtClean="0"/>
              <a:t>Familie</a:t>
            </a:r>
            <a:r>
              <a:rPr lang="en-GB" sz="3200" dirty="0" smtClean="0"/>
              <a:t> (in)</a:t>
            </a:r>
            <a:r>
              <a:rPr lang="en-GB" sz="3200" dirty="0" err="1" smtClean="0"/>
              <a:t>zicht</a:t>
            </a:r>
            <a:endParaRPr lang="en-GB" sz="3200" dirty="0" smtClean="0"/>
          </a:p>
          <a:p>
            <a:pPr algn="ctr"/>
            <a:r>
              <a:rPr lang="en-GB" sz="3200" b="1" dirty="0" smtClean="0"/>
              <a:t>Het </a:t>
            </a:r>
            <a:r>
              <a:rPr lang="en-GB" sz="3200" b="1" dirty="0" err="1" smtClean="0"/>
              <a:t>perspectief</a:t>
            </a:r>
            <a:r>
              <a:rPr lang="en-GB" sz="3200" b="1" dirty="0" smtClean="0"/>
              <a:t> van de </a:t>
            </a:r>
            <a:r>
              <a:rPr lang="en-GB" sz="3200" b="1" dirty="0" err="1" smtClean="0"/>
              <a:t>mantelzorger</a:t>
            </a:r>
            <a:endParaRPr lang="en-GB" sz="3200" b="1" dirty="0"/>
          </a:p>
        </p:txBody>
      </p:sp>
    </p:spTree>
    <p:extLst>
      <p:ext uri="{BB962C8B-B14F-4D97-AF65-F5344CB8AC3E}">
        <p14:creationId xmlns:p14="http://schemas.microsoft.com/office/powerpoint/2010/main" val="3704496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043" y="753980"/>
            <a:ext cx="9144000" cy="1046974"/>
          </a:xfrm>
        </p:spPr>
        <p:txBody>
          <a:bodyPr>
            <a:noAutofit/>
          </a:bodyPr>
          <a:lstStyle/>
          <a:p>
            <a:pPr>
              <a:tabLst>
                <a:tab pos="3857625" algn="l"/>
              </a:tabLst>
            </a:pPr>
            <a:r>
              <a:rPr lang="en-GB" sz="3600" dirty="0" err="1" smtClean="0"/>
              <a:t>Programma</a:t>
            </a:r>
            <a:r>
              <a:rPr lang="en-GB" sz="3600" dirty="0" smtClean="0"/>
              <a:t> </a:t>
            </a:r>
            <a:r>
              <a:rPr lang="en-GB" sz="3600" dirty="0" err="1" smtClean="0"/>
              <a:t>bijeenkomst</a:t>
            </a:r>
            <a:r>
              <a:rPr lang="en-GB" sz="3600" dirty="0" smtClean="0"/>
              <a:t/>
            </a:r>
            <a:br>
              <a:rPr lang="en-GB" sz="3600" dirty="0" smtClean="0"/>
            </a:br>
            <a:r>
              <a:rPr lang="en-GB" sz="3600" dirty="0" smtClean="0"/>
              <a:t>‘Het </a:t>
            </a:r>
            <a:r>
              <a:rPr lang="en-GB" sz="3600" dirty="0" err="1" smtClean="0"/>
              <a:t>perspectief</a:t>
            </a:r>
            <a:r>
              <a:rPr lang="en-GB" sz="3600" dirty="0" smtClean="0"/>
              <a:t> van de </a:t>
            </a:r>
            <a:r>
              <a:rPr lang="en-GB" sz="3600" dirty="0" err="1" smtClean="0"/>
              <a:t>mantelzorger</a:t>
            </a:r>
            <a:r>
              <a:rPr lang="en-GB" sz="3600" dirty="0" smtClean="0"/>
              <a:t>’</a:t>
            </a:r>
            <a:endParaRPr lang="nl-NL" sz="3600" dirty="0"/>
          </a:p>
        </p:txBody>
      </p:sp>
      <p:sp>
        <p:nvSpPr>
          <p:cNvPr id="3" name="Ondertitel 2"/>
          <p:cNvSpPr>
            <a:spLocks noGrp="1"/>
          </p:cNvSpPr>
          <p:nvPr>
            <p:ph type="subTitle" idx="1"/>
          </p:nvPr>
        </p:nvSpPr>
        <p:spPr>
          <a:xfrm>
            <a:off x="1483895" y="1932015"/>
            <a:ext cx="9144000" cy="4330460"/>
          </a:xfrm>
        </p:spPr>
        <p:txBody>
          <a:bodyPr/>
          <a:lstStyle/>
          <a:p>
            <a:pPr algn="l"/>
            <a:endParaRPr lang="nl-NL" dirty="0" smtClean="0"/>
          </a:p>
          <a:p>
            <a:pPr marL="914400" lvl="1" indent="-457200" algn="l">
              <a:buFont typeface="+mj-lt"/>
              <a:buAutoNum type="arabicPeriod"/>
            </a:pPr>
            <a:r>
              <a:rPr lang="nl-NL" dirty="0" smtClean="0"/>
              <a:t>Introductie: wat gaan we doen?</a:t>
            </a:r>
          </a:p>
          <a:p>
            <a:pPr marL="914400" lvl="1" indent="-457200" algn="l">
              <a:buFont typeface="+mj-lt"/>
              <a:buAutoNum type="arabicPeriod"/>
            </a:pPr>
            <a:r>
              <a:rPr lang="nl-NL" dirty="0" smtClean="0"/>
              <a:t>Startronde: wat raakte je het meest bij de voorbereiding (in één zin)</a:t>
            </a:r>
          </a:p>
          <a:p>
            <a:pPr marL="914400" lvl="1" indent="-457200" algn="l">
              <a:buFont typeface="+mj-lt"/>
              <a:buAutoNum type="arabicPeriod"/>
            </a:pPr>
            <a:r>
              <a:rPr lang="nl-NL" dirty="0" smtClean="0"/>
              <a:t>Terugblik op de e-module</a:t>
            </a:r>
          </a:p>
          <a:p>
            <a:pPr marL="914400" lvl="1" indent="-457200" algn="l">
              <a:buFont typeface="+mj-lt"/>
              <a:buAutoNum type="arabicPeriod"/>
            </a:pPr>
            <a:r>
              <a:rPr lang="nl-NL" dirty="0" smtClean="0"/>
              <a:t>Ervaring van een mantelzorger</a:t>
            </a:r>
          </a:p>
          <a:p>
            <a:pPr marL="914400" lvl="1" indent="-457200" algn="l">
              <a:buFont typeface="+mj-lt"/>
              <a:buAutoNum type="arabicPeriod"/>
            </a:pPr>
            <a:r>
              <a:rPr lang="nl-NL" dirty="0" smtClean="0"/>
              <a:t>Korte pauze</a:t>
            </a:r>
          </a:p>
          <a:p>
            <a:pPr marL="914400" lvl="1" indent="-457200" algn="l">
              <a:buFont typeface="+mj-lt"/>
              <a:buAutoNum type="arabicPeriod"/>
            </a:pPr>
            <a:r>
              <a:rPr lang="nl-NL" dirty="0" smtClean="0"/>
              <a:t>Uitwerken motto’s  </a:t>
            </a:r>
          </a:p>
          <a:p>
            <a:pPr marL="914400" lvl="1" indent="-457200" algn="l">
              <a:buFont typeface="+mj-lt"/>
              <a:buAutoNum type="arabicPeriod"/>
            </a:pPr>
            <a:r>
              <a:rPr lang="nl-NL" dirty="0" smtClean="0"/>
              <a:t>Zeepkistpresentatie</a:t>
            </a:r>
          </a:p>
          <a:p>
            <a:pPr marL="914400" lvl="1" indent="-457200" algn="l">
              <a:buFont typeface="+mj-lt"/>
              <a:buAutoNum type="arabicPeriod"/>
            </a:pPr>
            <a:r>
              <a:rPr lang="nl-NL" dirty="0" smtClean="0"/>
              <a:t>Evaluatie en vooruitblik</a:t>
            </a: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1754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906" y="589715"/>
            <a:ext cx="11454062" cy="838032"/>
          </a:xfrm>
        </p:spPr>
        <p:txBody>
          <a:bodyPr>
            <a:normAutofit/>
          </a:bodyPr>
          <a:lstStyle/>
          <a:p>
            <a:pPr algn="ctr"/>
            <a:r>
              <a:rPr lang="nl-NL" sz="3600" dirty="0" smtClean="0"/>
              <a:t>Wat raakte je bij het meest bij de voorbereiding?</a:t>
            </a:r>
            <a:endParaRPr lang="nl-NL" sz="3600" dirty="0"/>
          </a:p>
        </p:txBody>
      </p:sp>
      <p:sp>
        <p:nvSpPr>
          <p:cNvPr id="3" name="Tijdelijke aanduiding voor inhoud 2"/>
          <p:cNvSpPr>
            <a:spLocks noGrp="1"/>
          </p:cNvSpPr>
          <p:nvPr>
            <p:ph idx="1"/>
          </p:nvPr>
        </p:nvSpPr>
        <p:spPr/>
        <p:txBody>
          <a:bodyPr/>
          <a:lstStyle/>
          <a:p>
            <a:pPr marL="714375" indent="0">
              <a:buNone/>
            </a:pPr>
            <a:r>
              <a:rPr lang="nl-NL" dirty="0" smtClean="0"/>
              <a:t>In één zin……</a:t>
            </a:r>
            <a:endParaRPr lang="nl-NL"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820" y="2056161"/>
            <a:ext cx="3297845" cy="185773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0358" y="4058599"/>
            <a:ext cx="3040064" cy="201354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367" y="4058599"/>
            <a:ext cx="3212391" cy="23596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4505" y="1557719"/>
            <a:ext cx="2854623" cy="2854623"/>
          </a:xfrm>
          <a:prstGeom prst="rect">
            <a:avLst/>
          </a:prstGeom>
        </p:spPr>
      </p:pic>
    </p:spTree>
    <p:extLst>
      <p:ext uri="{BB962C8B-B14F-4D97-AF65-F5344CB8AC3E}">
        <p14:creationId xmlns:p14="http://schemas.microsoft.com/office/powerpoint/2010/main" val="4211698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399" y="677947"/>
            <a:ext cx="10515600" cy="852613"/>
          </a:xfrm>
        </p:spPr>
        <p:txBody>
          <a:bodyPr/>
          <a:lstStyle/>
          <a:p>
            <a:pPr algn="ctr"/>
            <a:r>
              <a:rPr lang="nl-NL" dirty="0" smtClean="0"/>
              <a:t>De </a:t>
            </a:r>
            <a:r>
              <a:rPr lang="nl-NL" dirty="0"/>
              <a:t>e</a:t>
            </a:r>
            <a:r>
              <a:rPr lang="nl-NL" dirty="0" smtClean="0"/>
              <a:t>-module</a:t>
            </a:r>
            <a:endParaRPr lang="nl-NL" dirty="0"/>
          </a:p>
        </p:txBody>
      </p:sp>
      <p:sp>
        <p:nvSpPr>
          <p:cNvPr id="3" name="Tijdelijke aanduiding voor inhoud 2"/>
          <p:cNvSpPr>
            <a:spLocks noGrp="1"/>
          </p:cNvSpPr>
          <p:nvPr>
            <p:ph idx="1"/>
          </p:nvPr>
        </p:nvSpPr>
        <p:spPr>
          <a:xfrm>
            <a:off x="918411" y="1723066"/>
            <a:ext cx="5755104" cy="3381708"/>
          </a:xfrm>
        </p:spPr>
        <p:txBody>
          <a:bodyPr>
            <a:normAutofit/>
          </a:bodyPr>
          <a:lstStyle/>
          <a:p>
            <a:r>
              <a:rPr lang="nl-NL" dirty="0" smtClean="0"/>
              <a:t>Roept u maar…</a:t>
            </a:r>
          </a:p>
          <a:p>
            <a:pPr marL="0" indent="0">
              <a:buNone/>
            </a:pPr>
            <a:endParaRPr lang="nl-NL" dirty="0" smtClean="0"/>
          </a:p>
          <a:p>
            <a:r>
              <a:rPr lang="nl-NL" dirty="0" smtClean="0"/>
              <a:t>De vier rollen </a:t>
            </a:r>
            <a:endParaRPr lang="nl-NL" dirty="0"/>
          </a:p>
          <a:p>
            <a:pPr lvl="1">
              <a:buFont typeface="Courier New" panose="02070309020205020404" pitchFamily="49" charset="0"/>
              <a:buChar char="o"/>
            </a:pPr>
            <a:r>
              <a:rPr lang="nl-NL" sz="2000" dirty="0"/>
              <a:t>Wat is jullie ervaring met de rol die de </a:t>
            </a:r>
            <a:r>
              <a:rPr lang="nl-NL" sz="2000" dirty="0" smtClean="0"/>
              <a:t>familie/ vrienden innemen in </a:t>
            </a:r>
            <a:r>
              <a:rPr lang="nl-NL" sz="2000" dirty="0"/>
              <a:t>de zorg?</a:t>
            </a:r>
          </a:p>
          <a:p>
            <a:pPr lvl="1">
              <a:buFont typeface="Courier New" panose="02070309020205020404" pitchFamily="49" charset="0"/>
              <a:buChar char="o"/>
            </a:pPr>
            <a:r>
              <a:rPr lang="nl-NL" sz="2000" dirty="0"/>
              <a:t>Welke ervaring heeft de </a:t>
            </a:r>
            <a:r>
              <a:rPr lang="nl-NL" sz="2000" dirty="0" smtClean="0"/>
              <a:t>mantelzorger </a:t>
            </a:r>
            <a:r>
              <a:rPr lang="nl-NL" sz="2000" dirty="0"/>
              <a:t>in de samenwerking met familie en zorgverlener?</a:t>
            </a:r>
          </a:p>
          <a:p>
            <a:endParaRPr lang="nl-NL" dirty="0" smtClean="0"/>
          </a:p>
          <a:p>
            <a:pPr marL="457200" lvl="1" indent="0">
              <a:buNone/>
            </a:pPr>
            <a:endParaRPr lang="nl-NL" dirty="0" smtClean="0"/>
          </a:p>
          <a:p>
            <a:pPr marL="457200" lvl="1" indent="0">
              <a:buNone/>
            </a:pPr>
            <a:endParaRPr lang="nl-NL" dirty="0"/>
          </a:p>
          <a:p>
            <a:pPr marL="457200" lvl="1" indent="0">
              <a:buNone/>
            </a:pPr>
            <a:endParaRPr lang="nl-NL"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3890" y="1418266"/>
            <a:ext cx="3988676" cy="39886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3310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772" y="1440782"/>
            <a:ext cx="4315197" cy="4572000"/>
          </a:xfrm>
          <a:prstGeom prst="rect">
            <a:avLst/>
          </a:prstGeom>
        </p:spPr>
      </p:pic>
      <p:sp>
        <p:nvSpPr>
          <p:cNvPr id="2" name="Titel 1"/>
          <p:cNvSpPr>
            <a:spLocks noGrp="1"/>
          </p:cNvSpPr>
          <p:nvPr>
            <p:ph type="title"/>
          </p:nvPr>
        </p:nvSpPr>
        <p:spPr>
          <a:xfrm>
            <a:off x="180475" y="378161"/>
            <a:ext cx="10515600" cy="934284"/>
          </a:xfrm>
        </p:spPr>
        <p:txBody>
          <a:bodyPr/>
          <a:lstStyle/>
          <a:p>
            <a:pPr algn="ctr"/>
            <a:r>
              <a:rPr lang="nl-NL" dirty="0" smtClean="0"/>
              <a:t>Keuze: Loyaliteit</a:t>
            </a:r>
            <a:endParaRPr lang="nl-NL" dirty="0"/>
          </a:p>
        </p:txBody>
      </p:sp>
      <p:sp>
        <p:nvSpPr>
          <p:cNvPr id="3" name="Tijdelijke aanduiding voor inhoud 2"/>
          <p:cNvSpPr>
            <a:spLocks noGrp="1"/>
          </p:cNvSpPr>
          <p:nvPr>
            <p:ph idx="1"/>
          </p:nvPr>
        </p:nvSpPr>
        <p:spPr>
          <a:xfrm>
            <a:off x="501315" y="1804737"/>
            <a:ext cx="7239000" cy="4031581"/>
          </a:xfrm>
        </p:spPr>
        <p:txBody>
          <a:bodyPr>
            <a:normAutofit fontScale="85000" lnSpcReduction="20000"/>
          </a:bodyPr>
          <a:lstStyle/>
          <a:p>
            <a:r>
              <a:rPr lang="nl-NL" dirty="0" smtClean="0"/>
              <a:t>Horizontaal</a:t>
            </a:r>
          </a:p>
          <a:p>
            <a:pPr lvl="1">
              <a:buFont typeface="Courier New" panose="02070309020205020404" pitchFamily="49" charset="0"/>
              <a:buChar char="o"/>
            </a:pPr>
            <a:r>
              <a:rPr lang="nl-NL" dirty="0" smtClean="0"/>
              <a:t>Loyaliteit tussen broers en zussen</a:t>
            </a:r>
          </a:p>
          <a:p>
            <a:pPr lvl="1">
              <a:buFont typeface="Courier New" panose="02070309020205020404" pitchFamily="49" charset="0"/>
              <a:buChar char="o"/>
            </a:pPr>
            <a:r>
              <a:rPr lang="nl-NL" dirty="0" smtClean="0"/>
              <a:t>Op welke manier kun je dit tegenkomen in je werk?</a:t>
            </a:r>
          </a:p>
          <a:p>
            <a:r>
              <a:rPr lang="nl-NL" dirty="0" smtClean="0"/>
              <a:t>Verticaal</a:t>
            </a:r>
          </a:p>
          <a:p>
            <a:pPr lvl="1">
              <a:buFont typeface="Courier New" panose="02070309020205020404" pitchFamily="49" charset="0"/>
              <a:buChar char="o"/>
            </a:pPr>
            <a:r>
              <a:rPr lang="nl-NL" dirty="0" smtClean="0"/>
              <a:t>Loyaliteit tussen ouders en kind</a:t>
            </a:r>
          </a:p>
          <a:p>
            <a:pPr lvl="1">
              <a:buFont typeface="Courier New" panose="02070309020205020404" pitchFamily="49" charset="0"/>
              <a:buChar char="o"/>
            </a:pPr>
            <a:r>
              <a:rPr lang="nl-NL" dirty="0" smtClean="0"/>
              <a:t>Op welke manier kun je dit tegenkomen in je werk?</a:t>
            </a:r>
          </a:p>
          <a:p>
            <a:r>
              <a:rPr lang="nl-NL" dirty="0" smtClean="0"/>
              <a:t>Verborgen loyaliteit</a:t>
            </a:r>
          </a:p>
          <a:p>
            <a:pPr lvl="1">
              <a:buFont typeface="Courier New" panose="02070309020205020404" pitchFamily="49" charset="0"/>
              <a:buChar char="o"/>
            </a:pPr>
            <a:r>
              <a:rPr lang="nl-NL" dirty="0" smtClean="0"/>
              <a:t>Is voor een buitenstaander niet zichtbaar, wordt niet getoond</a:t>
            </a:r>
          </a:p>
          <a:p>
            <a:pPr lvl="1">
              <a:buFont typeface="Courier New" panose="02070309020205020404" pitchFamily="49" charset="0"/>
              <a:buChar char="o"/>
            </a:pPr>
            <a:r>
              <a:rPr lang="nl-NL" dirty="0" smtClean="0"/>
              <a:t>Hoe kun je dit tegenkomen in je werk?</a:t>
            </a:r>
          </a:p>
          <a:p>
            <a:r>
              <a:rPr lang="nl-NL" dirty="0" smtClean="0"/>
              <a:t>Gespleten loyaliteit</a:t>
            </a:r>
          </a:p>
          <a:p>
            <a:pPr lvl="1">
              <a:buFont typeface="Courier New" panose="02070309020205020404" pitchFamily="49" charset="0"/>
              <a:buChar char="o"/>
            </a:pPr>
            <a:r>
              <a:rPr lang="nl-NL" dirty="0" smtClean="0"/>
              <a:t>Kind moet een keuze maken tussen de vader en de moeder</a:t>
            </a:r>
          </a:p>
          <a:p>
            <a:pPr lvl="1">
              <a:buFont typeface="Courier New" panose="02070309020205020404" pitchFamily="49" charset="0"/>
              <a:buChar char="o"/>
            </a:pPr>
            <a:r>
              <a:rPr lang="nl-NL" dirty="0" smtClean="0"/>
              <a:t>Hoe kun je dit tegenkomen in je werk ?</a:t>
            </a:r>
          </a:p>
          <a:p>
            <a:pPr marL="457200" lvl="1" indent="0">
              <a:buNone/>
            </a:pP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175006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180" y="742114"/>
            <a:ext cx="10515600" cy="805949"/>
          </a:xfrm>
        </p:spPr>
        <p:txBody>
          <a:bodyPr/>
          <a:lstStyle/>
          <a:p>
            <a:pPr algn="ctr"/>
            <a:r>
              <a:rPr lang="nl-NL" dirty="0" smtClean="0"/>
              <a:t>Keuze: versterken familieparticipatie</a:t>
            </a:r>
            <a:endParaRPr lang="nl-NL" dirty="0"/>
          </a:p>
        </p:txBody>
      </p:sp>
      <p:sp>
        <p:nvSpPr>
          <p:cNvPr id="3" name="Tijdelijke aanduiding voor inhoud 2"/>
          <p:cNvSpPr>
            <a:spLocks noGrp="1"/>
          </p:cNvSpPr>
          <p:nvPr>
            <p:ph idx="1"/>
          </p:nvPr>
        </p:nvSpPr>
        <p:spPr>
          <a:xfrm>
            <a:off x="766011" y="1934168"/>
            <a:ext cx="9505950" cy="4710472"/>
          </a:xfrm>
        </p:spPr>
        <p:txBody>
          <a:bodyPr>
            <a:normAutofit fontScale="92500" lnSpcReduction="10000"/>
          </a:bodyPr>
          <a:lstStyle/>
          <a:p>
            <a:r>
              <a:rPr lang="nl-NL" dirty="0" smtClean="0"/>
              <a:t>Op organisatieniveau</a:t>
            </a:r>
          </a:p>
          <a:p>
            <a:pPr lvl="1">
              <a:buFont typeface="Courier New" panose="02070309020205020404" pitchFamily="49" charset="0"/>
              <a:buChar char="o"/>
            </a:pPr>
            <a:r>
              <a:rPr lang="nl-NL" dirty="0" smtClean="0"/>
              <a:t>Stel een familieraad in</a:t>
            </a:r>
          </a:p>
          <a:p>
            <a:pPr lvl="1">
              <a:buFont typeface="Courier New" panose="02070309020205020404" pitchFamily="49" charset="0"/>
              <a:buChar char="o"/>
            </a:pPr>
            <a:r>
              <a:rPr lang="nl-NL" dirty="0" smtClean="0"/>
              <a:t>Organiseer regelmatig familieavonden</a:t>
            </a:r>
          </a:p>
          <a:p>
            <a:pPr lvl="1">
              <a:buFont typeface="Courier New" panose="02070309020205020404" pitchFamily="49" charset="0"/>
              <a:buChar char="o"/>
            </a:pPr>
            <a:r>
              <a:rPr lang="nl-NL" dirty="0" smtClean="0"/>
              <a:t>Wees helder over de rek en de ruimte van de familie-invloed</a:t>
            </a:r>
          </a:p>
          <a:p>
            <a:r>
              <a:rPr lang="nl-NL" dirty="0" smtClean="0"/>
              <a:t>Op afdelingsniveau</a:t>
            </a:r>
          </a:p>
          <a:p>
            <a:pPr lvl="1">
              <a:buFont typeface="Courier New" panose="02070309020205020404" pitchFamily="49" charset="0"/>
              <a:buChar char="o"/>
            </a:pPr>
            <a:r>
              <a:rPr lang="nl-NL" dirty="0" smtClean="0"/>
              <a:t>Neem altijd een heteroanamnese af</a:t>
            </a:r>
          </a:p>
          <a:p>
            <a:pPr lvl="1">
              <a:buFont typeface="Courier New" panose="02070309020205020404" pitchFamily="49" charset="0"/>
              <a:buChar char="o"/>
            </a:pPr>
            <a:r>
              <a:rPr lang="nl-NL" dirty="0" smtClean="0"/>
              <a:t>Betrek de familie bij het multidisciplinair overleg</a:t>
            </a:r>
          </a:p>
          <a:p>
            <a:pPr lvl="1">
              <a:buFont typeface="Courier New" panose="02070309020205020404" pitchFamily="49" charset="0"/>
              <a:buChar char="o"/>
            </a:pPr>
            <a:r>
              <a:rPr lang="nl-NL" dirty="0" smtClean="0"/>
              <a:t>Vraag aan de familie wat hun wensen zijn, waar hebben zij behoefte aan</a:t>
            </a:r>
            <a:r>
              <a:rPr lang="nl-NL" dirty="0"/>
              <a:t>?</a:t>
            </a:r>
            <a:endParaRPr lang="nl-NL" dirty="0" smtClean="0"/>
          </a:p>
          <a:p>
            <a:pPr lvl="1">
              <a:buFont typeface="Courier New" panose="02070309020205020404" pitchFamily="49" charset="0"/>
              <a:buChar char="o"/>
            </a:pPr>
            <a:r>
              <a:rPr lang="en-GB" dirty="0" err="1" smtClean="0"/>
              <a:t>Evalueer</a:t>
            </a:r>
            <a:r>
              <a:rPr lang="en-GB" dirty="0" smtClean="0"/>
              <a:t> met de </a:t>
            </a:r>
            <a:r>
              <a:rPr lang="en-GB" dirty="0" err="1" smtClean="0"/>
              <a:t>familie</a:t>
            </a:r>
            <a:endParaRPr lang="nl-NL" dirty="0" smtClean="0"/>
          </a:p>
          <a:p>
            <a:r>
              <a:rPr lang="nl-NL" dirty="0" smtClean="0"/>
              <a:t>Op cliëntniveau</a:t>
            </a:r>
          </a:p>
          <a:p>
            <a:pPr lvl="1">
              <a:buFont typeface="Courier New" panose="02070309020205020404" pitchFamily="49" charset="0"/>
              <a:buChar char="o"/>
            </a:pPr>
            <a:r>
              <a:rPr lang="nl-NL" dirty="0" smtClean="0"/>
              <a:t>Maak proactief contact met de familie, ook als ze niet komen</a:t>
            </a:r>
          </a:p>
          <a:p>
            <a:pPr lvl="1">
              <a:buFont typeface="Courier New" panose="02070309020205020404" pitchFamily="49" charset="0"/>
              <a:buChar char="o"/>
            </a:pPr>
            <a:r>
              <a:rPr lang="nl-NL" dirty="0" smtClean="0"/>
              <a:t>Maak een </a:t>
            </a:r>
            <a:r>
              <a:rPr lang="nl-NL" dirty="0" err="1" smtClean="0"/>
              <a:t>genogram</a:t>
            </a:r>
            <a:r>
              <a:rPr lang="nl-NL" dirty="0" smtClean="0"/>
              <a:t> en/of een levenslijn</a:t>
            </a:r>
          </a:p>
          <a:p>
            <a:pPr lvl="1">
              <a:buFont typeface="Courier New" panose="02070309020205020404" pitchFamily="49" charset="0"/>
              <a:buChar char="o"/>
            </a:pPr>
            <a:r>
              <a:rPr lang="nl-NL" dirty="0" smtClean="0"/>
              <a:t>Informeer de familie ook als het goed gaat</a:t>
            </a:r>
          </a:p>
          <a:p>
            <a:pPr lvl="1"/>
            <a:endParaRPr lang="nl-NL" dirty="0" smtClean="0"/>
          </a:p>
          <a:p>
            <a:pPr lvl="1"/>
            <a:endParaRPr lang="nl-NL" dirty="0" smtClean="0"/>
          </a:p>
          <a:p>
            <a:pPr lvl="1"/>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80715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211" y="1401563"/>
            <a:ext cx="3418734" cy="1925837"/>
          </a:xfrm>
          <a:prstGeom prst="rect">
            <a:avLst/>
          </a:prstGeom>
        </p:spPr>
      </p:pic>
      <p:sp>
        <p:nvSpPr>
          <p:cNvPr id="2" name="Titel 1"/>
          <p:cNvSpPr>
            <a:spLocks noGrp="1"/>
          </p:cNvSpPr>
          <p:nvPr>
            <p:ph type="title"/>
          </p:nvPr>
        </p:nvSpPr>
        <p:spPr>
          <a:xfrm>
            <a:off x="782052" y="218624"/>
            <a:ext cx="10515600" cy="1126791"/>
          </a:xfrm>
        </p:spPr>
        <p:txBody>
          <a:bodyPr/>
          <a:lstStyle/>
          <a:p>
            <a:pPr algn="ctr"/>
            <a:r>
              <a:rPr lang="nl-NL" dirty="0" smtClean="0"/>
              <a:t>Keuze: het belang van sociale uitjes</a:t>
            </a:r>
            <a:endParaRPr lang="nl-NL" dirty="0"/>
          </a:p>
        </p:txBody>
      </p:sp>
      <p:sp>
        <p:nvSpPr>
          <p:cNvPr id="3" name="Tijdelijke aanduiding voor inhoud 2"/>
          <p:cNvSpPr>
            <a:spLocks noGrp="1"/>
          </p:cNvSpPr>
          <p:nvPr>
            <p:ph idx="1"/>
          </p:nvPr>
        </p:nvSpPr>
        <p:spPr>
          <a:xfrm>
            <a:off x="391886" y="1775418"/>
            <a:ext cx="7307325" cy="2326319"/>
          </a:xfrm>
        </p:spPr>
        <p:txBody>
          <a:bodyPr>
            <a:normAutofit/>
          </a:bodyPr>
          <a:lstStyle/>
          <a:p>
            <a:pPr marL="0" indent="0">
              <a:buNone/>
            </a:pPr>
            <a:r>
              <a:rPr lang="nl-NL" sz="2400" b="1" dirty="0" smtClean="0"/>
              <a:t>Dorothea vond in haar onderzoek dat:</a:t>
            </a:r>
          </a:p>
          <a:p>
            <a:r>
              <a:rPr lang="en-GB" sz="2400" dirty="0" smtClean="0"/>
              <a:t>81% van de </a:t>
            </a:r>
            <a:r>
              <a:rPr lang="en-GB" sz="2400" dirty="0" err="1" smtClean="0"/>
              <a:t>mantelzorgers</a:t>
            </a:r>
            <a:r>
              <a:rPr lang="en-GB" sz="2400" dirty="0" smtClean="0"/>
              <a:t> het </a:t>
            </a:r>
            <a:r>
              <a:rPr lang="en-GB" sz="2400" dirty="0" err="1" smtClean="0"/>
              <a:t>lastig</a:t>
            </a:r>
            <a:r>
              <a:rPr lang="en-GB" sz="2400" dirty="0" smtClean="0"/>
              <a:t> </a:t>
            </a:r>
            <a:r>
              <a:rPr lang="en-GB" sz="2400" dirty="0" err="1" smtClean="0"/>
              <a:t>vindt</a:t>
            </a:r>
            <a:r>
              <a:rPr lang="en-GB" sz="2400" dirty="0" smtClean="0"/>
              <a:t> </a:t>
            </a:r>
            <a:r>
              <a:rPr lang="en-GB" sz="2400" dirty="0" err="1" smtClean="0"/>
              <a:t>dat</a:t>
            </a:r>
            <a:r>
              <a:rPr lang="en-GB" sz="2400" dirty="0" smtClean="0"/>
              <a:t> </a:t>
            </a:r>
            <a:r>
              <a:rPr lang="en-GB" sz="2400" dirty="0" err="1" smtClean="0"/>
              <a:t>uitstapjes</a:t>
            </a:r>
            <a:r>
              <a:rPr lang="en-GB" sz="2400" dirty="0" smtClean="0"/>
              <a:t> en </a:t>
            </a:r>
            <a:r>
              <a:rPr lang="en-GB" sz="2400" dirty="0" err="1" smtClean="0"/>
              <a:t>andere</a:t>
            </a:r>
            <a:r>
              <a:rPr lang="en-GB" sz="2400" dirty="0" smtClean="0"/>
              <a:t> </a:t>
            </a:r>
            <a:r>
              <a:rPr lang="en-GB" sz="2400" dirty="0" err="1" smtClean="0"/>
              <a:t>sociale</a:t>
            </a:r>
            <a:r>
              <a:rPr lang="en-GB" sz="2400" dirty="0" smtClean="0"/>
              <a:t> </a:t>
            </a:r>
            <a:r>
              <a:rPr lang="en-GB" sz="2400" dirty="0" err="1" smtClean="0"/>
              <a:t>uitjes</a:t>
            </a:r>
            <a:r>
              <a:rPr lang="en-GB" sz="2400" dirty="0" smtClean="0"/>
              <a:t> </a:t>
            </a:r>
            <a:r>
              <a:rPr lang="en-GB" sz="2400" dirty="0" err="1" smtClean="0"/>
              <a:t>moeilijk</a:t>
            </a:r>
            <a:r>
              <a:rPr lang="en-GB" sz="2400" dirty="0" smtClean="0"/>
              <a:t> </a:t>
            </a:r>
            <a:r>
              <a:rPr lang="en-GB" sz="2400" dirty="0" err="1" smtClean="0"/>
              <a:t>gaan</a:t>
            </a:r>
            <a:r>
              <a:rPr lang="en-GB" sz="2400" dirty="0" smtClean="0"/>
              <a:t>, </a:t>
            </a:r>
            <a:r>
              <a:rPr lang="en-GB" sz="2400" dirty="0" err="1" smtClean="0"/>
              <a:t>vooral</a:t>
            </a:r>
            <a:r>
              <a:rPr lang="en-GB" sz="2400" dirty="0" smtClean="0"/>
              <a:t> </a:t>
            </a:r>
            <a:r>
              <a:rPr lang="en-GB" sz="2400" dirty="0" err="1" smtClean="0"/>
              <a:t>als</a:t>
            </a:r>
            <a:r>
              <a:rPr lang="en-GB" sz="2400" dirty="0" smtClean="0"/>
              <a:t> </a:t>
            </a:r>
            <a:r>
              <a:rPr lang="en-GB" sz="2400" dirty="0" err="1" smtClean="0"/>
              <a:t>zij</a:t>
            </a:r>
            <a:r>
              <a:rPr lang="en-GB" sz="2400" dirty="0" smtClean="0"/>
              <a:t> </a:t>
            </a:r>
            <a:r>
              <a:rPr lang="en-GB" sz="2400" dirty="0" err="1" smtClean="0"/>
              <a:t>zorgen</a:t>
            </a:r>
            <a:r>
              <a:rPr lang="en-GB" sz="2400" dirty="0" smtClean="0"/>
              <a:t> </a:t>
            </a:r>
            <a:r>
              <a:rPr lang="en-GB" sz="2400" dirty="0" err="1" smtClean="0"/>
              <a:t>voor</a:t>
            </a:r>
            <a:r>
              <a:rPr lang="en-GB" sz="2400" dirty="0" smtClean="0"/>
              <a:t> </a:t>
            </a:r>
            <a:r>
              <a:rPr lang="en-GB" sz="2400" dirty="0" err="1" smtClean="0"/>
              <a:t>iemand</a:t>
            </a:r>
            <a:r>
              <a:rPr lang="en-GB" sz="2400" dirty="0" smtClean="0"/>
              <a:t> met </a:t>
            </a:r>
            <a:r>
              <a:rPr lang="en-GB" sz="2400" dirty="0" err="1" smtClean="0"/>
              <a:t>dementie</a:t>
            </a:r>
            <a:endParaRPr lang="nl-NL" sz="2400" dirty="0" smtClean="0"/>
          </a:p>
          <a:p>
            <a:r>
              <a:rPr lang="nl-NL" sz="2400" dirty="0" smtClean="0"/>
              <a:t>55% van de mantelzorgers het hier moeilijk mee heeft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
        <p:nvSpPr>
          <p:cNvPr id="7" name="TextBox 6"/>
          <p:cNvSpPr txBox="1"/>
          <p:nvPr/>
        </p:nvSpPr>
        <p:spPr>
          <a:xfrm>
            <a:off x="1780674" y="4169902"/>
            <a:ext cx="6808874" cy="1938992"/>
          </a:xfrm>
          <a:prstGeom prst="rect">
            <a:avLst/>
          </a:prstGeom>
          <a:noFill/>
        </p:spPr>
        <p:txBody>
          <a:bodyPr wrap="square" rtlCol="0">
            <a:spAutoFit/>
          </a:bodyPr>
          <a:lstStyle/>
          <a:p>
            <a:pPr marL="360363" lvl="1" indent="-360363">
              <a:buFont typeface="Arial" panose="020B0604020202020204" pitchFamily="34" charset="0"/>
              <a:buChar char="•"/>
            </a:pPr>
            <a:r>
              <a:rPr lang="nl-NL" sz="2400" dirty="0"/>
              <a:t>W</a:t>
            </a:r>
            <a:r>
              <a:rPr lang="nl-NL" sz="2400" dirty="0" smtClean="0"/>
              <a:t>at </a:t>
            </a:r>
            <a:r>
              <a:rPr lang="nl-NL" sz="2400" dirty="0"/>
              <a:t>zou de organisatie waar je stage loopt of werkt kunnen </a:t>
            </a:r>
            <a:r>
              <a:rPr lang="nl-NL" sz="2400" dirty="0" smtClean="0"/>
              <a:t>doen om mantelzorgers te ondersteunen?</a:t>
            </a:r>
            <a:endParaRPr lang="nl-NL" sz="2400" dirty="0"/>
          </a:p>
          <a:p>
            <a:pPr marL="360363" lvl="1" indent="-360363">
              <a:buFont typeface="Arial" panose="020B0604020202020204" pitchFamily="34" charset="0"/>
              <a:buChar char="•"/>
            </a:pPr>
            <a:r>
              <a:rPr lang="nl-NL" sz="2400" dirty="0"/>
              <a:t>Hoe zou jij het gesprek met mantelzorgers </a:t>
            </a:r>
            <a:r>
              <a:rPr lang="nl-NL" sz="2400" dirty="0" smtClean="0"/>
              <a:t>over de moeilijkheden met sociale uitjes voeren</a:t>
            </a:r>
            <a:r>
              <a:rPr lang="nl-NL" sz="2400" dirty="0"/>
              <a:t>?</a:t>
            </a:r>
          </a:p>
        </p:txBody>
      </p:sp>
    </p:spTree>
    <p:extLst>
      <p:ext uri="{BB962C8B-B14F-4D97-AF65-F5344CB8AC3E}">
        <p14:creationId xmlns:p14="http://schemas.microsoft.com/office/powerpoint/2010/main" val="6240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Het verhaal van......</a:t>
            </a: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1703324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750</Words>
  <Application>Microsoft Office PowerPoint</Application>
  <PresentationFormat>Widescreen</PresentationFormat>
  <Paragraphs>131</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Kantoorthema</vt:lpstr>
      <vt:lpstr>PowerPoint Presentation</vt:lpstr>
      <vt:lpstr>PowerPoint Presentation</vt:lpstr>
      <vt:lpstr>Programma bijeenkomst ‘Het perspectief van de mantelzorger’</vt:lpstr>
      <vt:lpstr>Wat raakte je bij het meest bij de voorbereiding?</vt:lpstr>
      <vt:lpstr>De e-module</vt:lpstr>
      <vt:lpstr>Keuze: Loyaliteit</vt:lpstr>
      <vt:lpstr>Keuze: versterken familieparticipatie</vt:lpstr>
      <vt:lpstr>Keuze: het belang van sociale uitjes</vt:lpstr>
      <vt:lpstr>Het verhaal van......</vt:lpstr>
      <vt:lpstr>Keuze: uitwisselen ervaringen in groepjes</vt:lpstr>
      <vt:lpstr>Keuze van de motto’s in de groep </vt:lpstr>
      <vt:lpstr>Keuze van de motto’s door een jury</vt:lpstr>
      <vt:lpstr>Een waarderend gesprek voeren        </vt:lpstr>
      <vt:lpstr>Effecten van erkenning        </vt:lpstr>
      <vt:lpstr>Oefening: een waarderend gesprek voeren      </vt:lpstr>
      <vt:lpstr>Evaluatie en vooruitblik</vt:lpstr>
      <vt:lpstr>Huiswerk</vt:lpstr>
      <vt:lpstr>PowerPoint Presentation</vt:lpstr>
    </vt:vector>
  </TitlesOfParts>
  <Company>Deltion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 (in)zicht</dc:title>
  <dc:creator>Nico de Vries</dc:creator>
  <cp:lastModifiedBy>Gerry Van der Hulst</cp:lastModifiedBy>
  <cp:revision>50</cp:revision>
  <cp:lastPrinted>2015-03-18T08:05:57Z</cp:lastPrinted>
  <dcterms:created xsi:type="dcterms:W3CDTF">2015-03-11T08:23:24Z</dcterms:created>
  <dcterms:modified xsi:type="dcterms:W3CDTF">2015-10-08T11:35:58Z</dcterms:modified>
</cp:coreProperties>
</file>