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80" r:id="rId6"/>
    <p:sldId id="276" r:id="rId7"/>
    <p:sldId id="259" r:id="rId8"/>
    <p:sldId id="277" r:id="rId9"/>
    <p:sldId id="260" r:id="rId10"/>
    <p:sldId id="278" r:id="rId11"/>
    <p:sldId id="279" r:id="rId12"/>
    <p:sldId id="262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4647" autoAdjust="0"/>
  </p:normalViewPr>
  <p:slideViewPr>
    <p:cSldViewPr snapToGrid="0">
      <p:cViewPr varScale="1">
        <p:scale>
          <a:sx n="54" d="100"/>
          <a:sy n="54" d="100"/>
        </p:scale>
        <p:origin x="90" y="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70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8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35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7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3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7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26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21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70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09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E3C0-99F8-4218-995F-1F30A9F7C55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2C7E-56A6-4534-B025-9CA0A287AAD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84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72" y="1652068"/>
            <a:ext cx="9360738" cy="29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pPr algn="ctr"/>
            <a:r>
              <a:rPr lang="nl-NL" dirty="0" smtClean="0"/>
              <a:t>Keuze: levensfase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8680" y="1690688"/>
            <a:ext cx="6675120" cy="4727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Samen oplopen in het laatste stukje</a:t>
            </a:r>
          </a:p>
          <a:p>
            <a:pPr marL="457200" lvl="1" indent="0">
              <a:buNone/>
            </a:pPr>
            <a:r>
              <a:rPr lang="nl-NL" sz="2000" i="1" dirty="0" smtClean="0"/>
              <a:t>Dierbaren overlijden</a:t>
            </a:r>
          </a:p>
          <a:p>
            <a:pPr marL="457200" lvl="1" indent="0">
              <a:buNone/>
            </a:pPr>
            <a:r>
              <a:rPr lang="nl-NL" sz="2000" i="1" dirty="0" smtClean="0"/>
              <a:t>Overdenken, </a:t>
            </a:r>
            <a:r>
              <a:rPr lang="nl-NL" sz="2000" i="1" dirty="0"/>
              <a:t>z</a:t>
            </a:r>
            <a:r>
              <a:rPr lang="nl-NL" sz="2000" i="1" dirty="0" smtClean="0"/>
              <a:t>ingeving</a:t>
            </a:r>
          </a:p>
          <a:p>
            <a:pPr marL="457200" lvl="1" indent="0">
              <a:buNone/>
            </a:pPr>
            <a:r>
              <a:rPr lang="nl-NL" sz="2000" i="1" dirty="0" smtClean="0"/>
              <a:t>Respect voor een heel leven</a:t>
            </a:r>
          </a:p>
          <a:p>
            <a:pPr marL="457200" lvl="1" indent="0">
              <a:buNone/>
            </a:pPr>
            <a:r>
              <a:rPr lang="nl-NL" sz="2000" i="1" dirty="0" smtClean="0"/>
              <a:t>Als professional ben je passant in een heel leven</a:t>
            </a:r>
          </a:p>
          <a:p>
            <a:pPr marL="457200" lvl="1" indent="0">
              <a:buNone/>
            </a:pPr>
            <a:endParaRPr lang="nl-NL" sz="1600" i="1" dirty="0"/>
          </a:p>
          <a:p>
            <a:pPr lvl="1"/>
            <a:r>
              <a:rPr lang="nl-NL" sz="2000" dirty="0"/>
              <a:t>Hoe respecteer jij deze levensfase?</a:t>
            </a:r>
          </a:p>
          <a:p>
            <a:pPr lvl="1"/>
            <a:r>
              <a:rPr lang="nl-NL" sz="2000" dirty="0" smtClean="0"/>
              <a:t>Is het waar dat familieleden en vrienden belangrijker zijn voor ouderen dan zorgverleners?</a:t>
            </a:r>
          </a:p>
          <a:p>
            <a:pPr lvl="1"/>
            <a:r>
              <a:rPr lang="nl-NL" sz="2000" dirty="0" smtClean="0"/>
              <a:t>Als je als zorgverlener een passant bent, is wat je doet dan minder belangrijk?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" y="1789300"/>
            <a:ext cx="3960521" cy="223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" y="4187180"/>
            <a:ext cx="3960522" cy="2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verhaal van......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228"/>
          </a:xfrm>
        </p:spPr>
        <p:txBody>
          <a:bodyPr/>
          <a:lstStyle/>
          <a:p>
            <a:pPr algn="ctr"/>
            <a:r>
              <a:rPr lang="nl-NL" dirty="0" smtClean="0"/>
              <a:t>Galerij huiswerkopdrachten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59624" y="1670086"/>
            <a:ext cx="7431741" cy="4521708"/>
          </a:xfrm>
        </p:spPr>
        <p:txBody>
          <a:bodyPr>
            <a:normAutofit/>
          </a:bodyPr>
          <a:lstStyle/>
          <a:p>
            <a:r>
              <a:rPr lang="nl-NL" dirty="0" smtClean="0"/>
              <a:t>Plak je poster op</a:t>
            </a:r>
          </a:p>
          <a:p>
            <a:r>
              <a:rPr lang="nl-NL" dirty="0" smtClean="0"/>
              <a:t>Eén of twee personen blijven bij de poster staan</a:t>
            </a:r>
          </a:p>
          <a:p>
            <a:r>
              <a:rPr lang="nl-NL" dirty="0" smtClean="0"/>
              <a:t>De anderen gaan de posters bekijken en bevragen de makers</a:t>
            </a:r>
          </a:p>
          <a:p>
            <a:r>
              <a:rPr lang="nl-NL" dirty="0" smtClean="0"/>
              <a:t>Na 10 minuten wisselen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Centraal </a:t>
            </a:r>
          </a:p>
          <a:p>
            <a:r>
              <a:rPr lang="nl-NL" dirty="0"/>
              <a:t>W</a:t>
            </a:r>
            <a:r>
              <a:rPr lang="nl-NL" dirty="0" smtClean="0"/>
              <a:t>at is je bijgebleven van deze opdracht?</a:t>
            </a:r>
          </a:p>
          <a:p>
            <a:r>
              <a:rPr lang="nl-NL" dirty="0" smtClean="0"/>
              <a:t>Wat durfde je niet te vragen?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670086"/>
            <a:ext cx="3598164" cy="45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/>
              <a:t>LSD??        </a:t>
            </a:r>
            <a:endParaRPr lang="nl-NL" dirty="0"/>
          </a:p>
        </p:txBody>
      </p:sp>
      <p:pic>
        <p:nvPicPr>
          <p:cNvPr id="5" name="Afbeelding 2" descr="LSD kle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579" y="1990217"/>
            <a:ext cx="7175367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679333" y="1458997"/>
            <a:ext cx="473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Luisteren, Samenvatten, Doorvragen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067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pPr algn="ctr"/>
            <a:r>
              <a:rPr lang="nl-NL" dirty="0" smtClean="0"/>
              <a:t>Gevoelig onderwerp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5117" y="1525866"/>
            <a:ext cx="10720754" cy="4500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5100" dirty="0" smtClean="0"/>
              <a:t>De oudere wil iets vragen wat gevoelig ligt, of:</a:t>
            </a:r>
          </a:p>
          <a:p>
            <a:pPr marL="0" indent="0">
              <a:buNone/>
            </a:pPr>
            <a:r>
              <a:rPr lang="nl-NL" sz="5100" dirty="0" smtClean="0"/>
              <a:t>de verzorgende wil iets gevoeligs bespreken</a:t>
            </a:r>
          </a:p>
          <a:p>
            <a:endParaRPr lang="nl-NL" sz="4400" dirty="0"/>
          </a:p>
          <a:p>
            <a:r>
              <a:rPr lang="nl-NL" sz="4400" dirty="0" smtClean="0"/>
              <a:t>Oefen in de groep met de oudere,</a:t>
            </a:r>
          </a:p>
          <a:p>
            <a:pPr marL="0" indent="0">
              <a:buNone/>
            </a:pPr>
            <a:r>
              <a:rPr lang="nl-NL" sz="4400" dirty="0" smtClean="0"/>
              <a:t>    of in groepjes van drie (oudere, verzorgende, observator)</a:t>
            </a:r>
          </a:p>
          <a:p>
            <a:r>
              <a:rPr lang="nl-NL" sz="4400" dirty="0" smtClean="0"/>
              <a:t>Nabespreken: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4400" dirty="0" smtClean="0"/>
              <a:t>Waarom is dit een moeilijk onderwerp om te bespreken?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4400" dirty="0" smtClean="0"/>
              <a:t>Wissel meningen uit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4400" dirty="0" smtClean="0"/>
              <a:t>Wat is er voor nodig om zulke onderwerpen wél te kunnen bespreken?</a:t>
            </a:r>
          </a:p>
          <a:p>
            <a:pPr marL="457200" lvl="1" indent="0">
              <a:buNone/>
            </a:pPr>
            <a:endParaRPr lang="nl-NL" sz="4400" dirty="0"/>
          </a:p>
          <a:p>
            <a:pPr marL="0" lvl="1" indent="0">
              <a:buNone/>
            </a:pPr>
            <a:r>
              <a:rPr lang="nl-NL" sz="5100" dirty="0" smtClean="0"/>
              <a:t>Tijd: 20 minuten, daarna centrale terugkoppeling via een woordvoerder </a:t>
            </a:r>
            <a:r>
              <a:rPr lang="nl-NL" sz="4400" dirty="0" smtClean="0"/>
              <a:t>	</a:t>
            </a:r>
            <a:endParaRPr lang="nl-N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990" y="1327019"/>
            <a:ext cx="3438387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24118"/>
            <a:ext cx="10515600" cy="869576"/>
          </a:xfrm>
        </p:spPr>
        <p:txBody>
          <a:bodyPr/>
          <a:lstStyle/>
          <a:p>
            <a:pPr algn="ctr"/>
            <a:r>
              <a:rPr lang="nl-NL" dirty="0" smtClean="0"/>
              <a:t>Evaluatie en vooruitblik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388"/>
                <a:ext cx="10515600" cy="467061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nl-NL" sz="3200" dirty="0" smtClean="0"/>
                  <a:t>Evaluatieformulieren invullen en inleveren</a:t>
                </a:r>
              </a:p>
              <a:p>
                <a:pPr marL="0" indent="0">
                  <a:buNone/>
                </a:pPr>
                <a:endParaRPr lang="nl-NL" sz="3200" dirty="0" smtClean="0"/>
              </a:p>
              <a:p>
                <a:r>
                  <a:rPr lang="nl-NL" sz="3200" dirty="0" smtClean="0"/>
                  <a:t>In één zin: hoe heb je bijeenkomst ervaren?</a:t>
                </a:r>
              </a:p>
              <a:p>
                <a:endParaRPr lang="nl-NL" sz="3200" dirty="0" smtClean="0"/>
              </a:p>
              <a:p>
                <a:r>
                  <a:rPr lang="nl-NL" sz="3200" dirty="0" smtClean="0"/>
                  <a:t>Volgende bijeenkomst: kijken vanuit de mantelzorger</a:t>
                </a:r>
              </a:p>
              <a:p>
                <a:endParaRPr lang="nl-NL" sz="3200" dirty="0" smtClean="0"/>
              </a:p>
              <a:p>
                <a:r>
                  <a:rPr lang="nl-NL" sz="3200" dirty="0" smtClean="0"/>
                  <a:t>Huiswerk: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sz="3200" dirty="0" smtClean="0"/>
                  <a:t>E-module maken.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sz="3200" dirty="0" smtClean="0"/>
                  <a:t>In drietallen: formuleer de (voor jullie) drie belangrijkste motto’s om goed samen te werken met mantelzorgers.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sz="3200" dirty="0" smtClean="0"/>
                  <a:t>Heb je zelf ervaring als mantelzorger? Gebruik deze ervaringen.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sz="3200" dirty="0" smtClean="0"/>
                  <a:t>Schrijf de motto’s goed leesbaar op een flap en neem die mee naar de volgende bijeenkomst.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3200" dirty="0" smtClean="0"/>
                  <a:t>M</a:t>
                </a:r>
                <a:r>
                  <a:rPr lang="nl-NL" sz="3200" dirty="0" smtClean="0"/>
                  <a:t>aak </a:t>
                </a:r>
                <a:r>
                  <a:rPr lang="nl-NL" sz="3200" dirty="0"/>
                  <a:t>maximaal een A4 met de overwegingen van de groep om tot deze motto's  te komen</a:t>
                </a:r>
                <a:r>
                  <a:rPr lang="nl-NL" sz="3200" dirty="0" smtClean="0"/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3200" dirty="0" smtClean="0"/>
                  <a:t>S</a:t>
                </a:r>
                <a:r>
                  <a:rPr lang="nl-NL" sz="3200" dirty="0" smtClean="0"/>
                  <a:t>tuur </a:t>
                </a:r>
                <a:r>
                  <a:rPr lang="nl-NL" sz="3200" dirty="0"/>
                  <a:t>het A4 </a:t>
                </a:r>
                <a:r>
                  <a:rPr lang="nl-NL" sz="3200" dirty="0" smtClean="0"/>
                  <a:t>v</a:t>
                </a:r>
                <a14:m>
                  <m:oMath xmlns:m="http://schemas.openxmlformats.org/officeDocument/2006/math">
                    <m:r>
                      <a:rPr lang="nl-NL" sz="3200" i="1" smtClean="0">
                        <a:latin typeface="Cambria Math"/>
                      </a:rPr>
                      <m:t>óó</m:t>
                    </m:r>
                  </m:oMath>
                </a14:m>
                <a:r>
                  <a:rPr lang="nl-NL" sz="3200" dirty="0" smtClean="0"/>
                  <a:t>r </a:t>
                </a:r>
                <a:r>
                  <a:rPr lang="nl-NL" sz="3200" dirty="0"/>
                  <a:t>de bijeenkomst naar je docent.</a:t>
                </a:r>
              </a:p>
              <a:p>
                <a:pPr lvl="1"/>
                <a:endParaRPr lang="nl-NL" sz="20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388"/>
                <a:ext cx="10515600" cy="4670611"/>
              </a:xfrm>
              <a:blipFill rotWithShape="1">
                <a:blip r:embed="rId2"/>
                <a:stretch>
                  <a:fillRect l="-522" t="-2350" r="-4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0744" y="1705519"/>
            <a:ext cx="3231587" cy="1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19" y="1665565"/>
            <a:ext cx="5940000" cy="475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113" y="359052"/>
            <a:ext cx="832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Welkom bij de </a:t>
            </a:r>
            <a:r>
              <a:rPr lang="en-GB" sz="2800" dirty="0" err="1" smtClean="0"/>
              <a:t>eerste</a:t>
            </a:r>
            <a:r>
              <a:rPr lang="en-GB" sz="2800" dirty="0" smtClean="0"/>
              <a:t> </a:t>
            </a:r>
            <a:r>
              <a:rPr lang="en-GB" sz="2800" dirty="0" err="1" smtClean="0"/>
              <a:t>bijeenkomst</a:t>
            </a:r>
            <a:r>
              <a:rPr lang="en-GB" sz="2800" dirty="0" smtClean="0"/>
              <a:t> van </a:t>
            </a:r>
            <a:r>
              <a:rPr lang="en-GB" sz="2800" dirty="0" err="1" smtClean="0"/>
              <a:t>Familie</a:t>
            </a:r>
            <a:r>
              <a:rPr lang="en-GB" sz="2800" dirty="0"/>
              <a:t> </a:t>
            </a:r>
            <a:r>
              <a:rPr lang="en-GB" sz="2800" dirty="0" smtClean="0"/>
              <a:t>(in)</a:t>
            </a:r>
            <a:r>
              <a:rPr lang="en-GB" sz="2800" dirty="0" err="1" smtClean="0"/>
              <a:t>zicht</a:t>
            </a:r>
            <a:endParaRPr lang="en-GB" sz="2800" dirty="0" smtClean="0"/>
          </a:p>
          <a:p>
            <a:pPr algn="ctr"/>
            <a:r>
              <a:rPr lang="en-GB" sz="2800" b="1" dirty="0" smtClean="0"/>
              <a:t>Het </a:t>
            </a:r>
            <a:r>
              <a:rPr lang="en-GB" sz="2800" b="1" dirty="0" err="1" smtClean="0"/>
              <a:t>perspectief</a:t>
            </a:r>
            <a:r>
              <a:rPr lang="en-GB" sz="2800" b="1" dirty="0" smtClean="0"/>
              <a:t> van de </a:t>
            </a:r>
            <a:r>
              <a:rPr lang="en-GB" sz="2800" b="1" dirty="0" err="1" smtClean="0"/>
              <a:t>oudere</a:t>
            </a:r>
            <a:endParaRPr lang="en-GB" sz="2800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61507"/>
            <a:ext cx="9144000" cy="1070478"/>
          </a:xfrm>
        </p:spPr>
        <p:txBody>
          <a:bodyPr>
            <a:noAutofit/>
          </a:bodyPr>
          <a:lstStyle/>
          <a:p>
            <a:r>
              <a:rPr lang="nl-NL" sz="3600" dirty="0" smtClean="0"/>
              <a:t>Programma bijeenkomst</a:t>
            </a:r>
            <a:br>
              <a:rPr lang="nl-NL" sz="3600" dirty="0" smtClean="0"/>
            </a:br>
            <a:r>
              <a:rPr lang="nl-NL" sz="3600" dirty="0" smtClean="0"/>
              <a:t>‘Het perspectief van de oudere’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699404"/>
            <a:ext cx="9144000" cy="4330460"/>
          </a:xfrm>
        </p:spPr>
        <p:txBody>
          <a:bodyPr/>
          <a:lstStyle/>
          <a:p>
            <a:pPr algn="l"/>
            <a:endParaRPr lang="nl-NL" dirty="0" smtClean="0"/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Introductie: wat gaan we  doen?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Startronde</a:t>
            </a:r>
            <a:r>
              <a:rPr lang="nl-NL" sz="2400" dirty="0"/>
              <a:t>: </a:t>
            </a:r>
            <a:r>
              <a:rPr lang="nl-NL" sz="2400" dirty="0" smtClean="0"/>
              <a:t>hoe </a:t>
            </a:r>
            <a:r>
              <a:rPr lang="nl-NL" sz="2400" dirty="0"/>
              <a:t>heb je de voorbereiding </a:t>
            </a:r>
            <a:r>
              <a:rPr lang="nl-NL" sz="2400" dirty="0" smtClean="0"/>
              <a:t>ervaren? </a:t>
            </a:r>
            <a:r>
              <a:rPr lang="nl-NL" sz="2400" dirty="0"/>
              <a:t>(in één zin)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Terugblik op de e-module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Ervaringsverhaal van een oudere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Korte pauze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Galerij van huiswerkopdrachten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Gevoelig onderwerp, hoe hier mee omgaan?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Evaluatie en vooruitblik</a:t>
            </a:r>
            <a:endParaRPr lang="nl-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heb je de voorbereiding ervaren?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	In één zin.......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04" y="2138346"/>
            <a:ext cx="2855164" cy="296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090441"/>
            <a:ext cx="3302011" cy="2320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12" y="2311570"/>
            <a:ext cx="3423554" cy="27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E-module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119648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Roept u maar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/>
              <a:t>De </a:t>
            </a:r>
            <a:r>
              <a:rPr lang="nl-NL" dirty="0" smtClean="0"/>
              <a:t>Driehoek. </a:t>
            </a:r>
            <a:endParaRPr lang="nl-NL" sz="2000" dirty="0" smtClean="0"/>
          </a:p>
          <a:p>
            <a:pPr lvl="1"/>
            <a:r>
              <a:rPr lang="nl-NL" sz="2000" dirty="0" smtClean="0"/>
              <a:t>Waarom is De Driehoek belangrijk?</a:t>
            </a:r>
          </a:p>
          <a:p>
            <a:pPr lvl="1"/>
            <a:r>
              <a:rPr lang="nl-NL" sz="2000" dirty="0" smtClean="0"/>
              <a:t>Wat </a:t>
            </a:r>
            <a:r>
              <a:rPr lang="nl-NL" sz="2000" dirty="0"/>
              <a:t>is jullie ervaring met de rol die de familie inneemt in de zorg</a:t>
            </a:r>
            <a:r>
              <a:rPr lang="nl-NL" sz="2000" dirty="0" smtClean="0"/>
              <a:t>?</a:t>
            </a:r>
            <a:endParaRPr lang="nl-NL" sz="2000" dirty="0"/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5" y="2590801"/>
            <a:ext cx="3426372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Keuze: zingeving en ouderen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3520" y="1813561"/>
            <a:ext cx="6461760" cy="4053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Gestimuleerd wordt dat ouderen elkaar helpen, daarmee blijven ze betrokken bij elkaar en het geeft hun leven ook zin.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Wat is jullie ervaring met betrokkenheid van ouderen op elkaar?</a:t>
            </a:r>
          </a:p>
          <a:p>
            <a:pPr lvl="1"/>
            <a:r>
              <a:rPr lang="nl-NL" dirty="0" smtClean="0"/>
              <a:t>Hoe kan jij dit stimuleren?</a:t>
            </a:r>
          </a:p>
          <a:p>
            <a:pPr lvl="1"/>
            <a:r>
              <a:rPr lang="nl-NL" dirty="0"/>
              <a:t>Waarom is dit wel/niet mogelijk op jouw laatste stageplek?</a:t>
            </a:r>
          </a:p>
          <a:p>
            <a:pPr lvl="1"/>
            <a:r>
              <a:rPr lang="nl-NL" dirty="0" smtClean="0"/>
              <a:t>Welke ervaring heeft de oudere met het helpen van andere ouderen?</a:t>
            </a:r>
          </a:p>
          <a:p>
            <a:pPr lvl="1"/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921138"/>
            <a:ext cx="4362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193"/>
          </a:xfrm>
        </p:spPr>
        <p:txBody>
          <a:bodyPr/>
          <a:lstStyle/>
          <a:p>
            <a:pPr algn="ctr"/>
            <a:r>
              <a:rPr lang="nl-NL" dirty="0" smtClean="0"/>
              <a:t>Keuze: regie houden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280" y="1825625"/>
            <a:ext cx="5415280" cy="323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Regie houden is belangrijk voor de oudere, dit kan botsen met hoe de zorg uitgevoerd of georganiseerd wordt.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Hoe kan dit ‘botsen’ er uitzien?</a:t>
            </a:r>
          </a:p>
          <a:p>
            <a:pPr lvl="1"/>
            <a:r>
              <a:rPr lang="nl-NL" dirty="0" smtClean="0"/>
              <a:t>Hebben jullie oplossingen?</a:t>
            </a:r>
          </a:p>
          <a:p>
            <a:pPr lvl="1"/>
            <a:r>
              <a:rPr lang="nl-NL" dirty="0" smtClean="0"/>
              <a:t>Wat vindt de oudere hier van?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870221"/>
            <a:ext cx="4749501" cy="26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Keuze: bejegening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8320" y="2066879"/>
            <a:ext cx="5538046" cy="4351338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“Een grote slab is vernederend voor een oudere want je behandelt haar als een kind.”</a:t>
            </a:r>
            <a:br>
              <a:rPr lang="nl-NL" i="1" dirty="0" smtClean="0"/>
            </a:br>
            <a:endParaRPr lang="nl-NL" i="1" dirty="0" smtClean="0"/>
          </a:p>
          <a:p>
            <a:pPr lvl="1"/>
            <a:r>
              <a:rPr lang="nl-NL" dirty="0" smtClean="0"/>
              <a:t>Mee eens?</a:t>
            </a:r>
          </a:p>
          <a:p>
            <a:pPr lvl="1"/>
            <a:r>
              <a:rPr lang="nl-NL" dirty="0" smtClean="0"/>
              <a:t>Kan het dan anders?</a:t>
            </a:r>
          </a:p>
          <a:p>
            <a:pPr lvl="1"/>
            <a:r>
              <a:rPr lang="nl-NL" dirty="0" smtClean="0"/>
              <a:t>Wat vindt de oudere hier van?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9" y="2066879"/>
            <a:ext cx="4491012" cy="25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Keuze: hospitalisatie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8680" y="1882589"/>
            <a:ext cx="6675120" cy="238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at is hospitalisatie?</a:t>
            </a:r>
            <a:endParaRPr lang="nl-NL" i="1" dirty="0" smtClean="0"/>
          </a:p>
          <a:p>
            <a:pPr marL="0" indent="0">
              <a:buNone/>
            </a:pPr>
            <a:r>
              <a:rPr lang="nl-NL" sz="2200" i="1" dirty="0" smtClean="0"/>
              <a:t>	Door </a:t>
            </a:r>
            <a:r>
              <a:rPr lang="nl-NL" sz="2200" i="1" dirty="0"/>
              <a:t>langdurig verblijf in </a:t>
            </a:r>
            <a:r>
              <a:rPr lang="nl-NL" sz="2200" i="1" dirty="0" smtClean="0"/>
              <a:t>een instelling gaan 	mensen zich </a:t>
            </a:r>
            <a:r>
              <a:rPr lang="nl-NL" sz="2200" i="1" dirty="0"/>
              <a:t>anders </a:t>
            </a:r>
            <a:r>
              <a:rPr lang="nl-NL" sz="2200" i="1" dirty="0" smtClean="0"/>
              <a:t>gedragen</a:t>
            </a:r>
            <a:endParaRPr lang="nl-NL" sz="2200" i="1" dirty="0"/>
          </a:p>
          <a:p>
            <a:pPr marL="0" indent="0">
              <a:buNone/>
            </a:pPr>
            <a:r>
              <a:rPr lang="nl-NL" sz="2200" i="1" dirty="0" smtClean="0"/>
              <a:t>	Grote </a:t>
            </a:r>
            <a:r>
              <a:rPr lang="nl-NL" sz="2200" i="1" dirty="0"/>
              <a:t>afhankelijkheid van de </a:t>
            </a:r>
            <a:r>
              <a:rPr lang="nl-NL" sz="2200" i="1" dirty="0" smtClean="0"/>
              <a:t>hulpverlening</a:t>
            </a:r>
          </a:p>
          <a:p>
            <a:pPr marL="0" indent="0">
              <a:buNone/>
            </a:pPr>
            <a:r>
              <a:rPr lang="nl-NL" sz="2200" i="1" dirty="0" smtClean="0"/>
              <a:t>	Verlies van autonomie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720">
            <a:off x="701092" y="1843184"/>
            <a:ext cx="3448102" cy="435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588" y="4267200"/>
            <a:ext cx="6230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Is dit </a:t>
            </a:r>
            <a:r>
              <a:rPr lang="nl-NL" sz="2400" dirty="0" smtClean="0"/>
              <a:t>onvermijdelijk of kan het </a:t>
            </a:r>
            <a:r>
              <a:rPr lang="nl-NL" sz="2400" dirty="0"/>
              <a:t>voorkomen worden?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Hoe ervaart de oudere het leven in een instelling?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Is het fijn als alles voor je gedaan wordt?</a:t>
            </a:r>
          </a:p>
        </p:txBody>
      </p:sp>
    </p:spTree>
    <p:extLst>
      <p:ext uri="{BB962C8B-B14F-4D97-AF65-F5344CB8AC3E}">
        <p14:creationId xmlns:p14="http://schemas.microsoft.com/office/powerpoint/2010/main" val="1750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490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Kantoorthema</vt:lpstr>
      <vt:lpstr>PowerPoint Presentation</vt:lpstr>
      <vt:lpstr>PowerPoint Presentation</vt:lpstr>
      <vt:lpstr>Programma bijeenkomst ‘Het perspectief van de oudere’</vt:lpstr>
      <vt:lpstr>Hoe heb je de voorbereiding ervaren?</vt:lpstr>
      <vt:lpstr>de E-module</vt:lpstr>
      <vt:lpstr>Keuze: zingeving en ouderen</vt:lpstr>
      <vt:lpstr>Keuze: regie houden</vt:lpstr>
      <vt:lpstr>Keuze: bejegening</vt:lpstr>
      <vt:lpstr>Keuze: hospitalisatie</vt:lpstr>
      <vt:lpstr>Keuze: levensfase</vt:lpstr>
      <vt:lpstr>Het verhaal van......</vt:lpstr>
      <vt:lpstr>Galerij huiswerkopdrachten</vt:lpstr>
      <vt:lpstr>LSD??        </vt:lpstr>
      <vt:lpstr>Gevoelig onderwerp</vt:lpstr>
      <vt:lpstr>Evaluatie en vooruitblik</vt:lpstr>
    </vt:vector>
  </TitlesOfParts>
  <Company>Deltion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 (in)zicht</dc:title>
  <dc:creator>Nico de Vries</dc:creator>
  <cp:lastModifiedBy>Gerry Van der Hulst</cp:lastModifiedBy>
  <cp:revision>45</cp:revision>
  <dcterms:created xsi:type="dcterms:W3CDTF">2015-03-11T08:23:24Z</dcterms:created>
  <dcterms:modified xsi:type="dcterms:W3CDTF">2015-10-07T13:31:23Z</dcterms:modified>
</cp:coreProperties>
</file>